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6" r:id="rId2"/>
    <p:sldMasterId id="2147483697" r:id="rId3"/>
  </p:sldMasterIdLst>
  <p:notesMasterIdLst>
    <p:notesMasterId r:id="rId30"/>
  </p:notesMasterIdLst>
  <p:sldIdLst>
    <p:sldId id="256" r:id="rId4"/>
    <p:sldId id="259" r:id="rId5"/>
    <p:sldId id="260" r:id="rId6"/>
    <p:sldId id="261" r:id="rId7"/>
    <p:sldId id="262" r:id="rId8"/>
    <p:sldId id="263" r:id="rId9"/>
    <p:sldId id="264" r:id="rId10"/>
    <p:sldId id="265" r:id="rId11"/>
    <p:sldId id="266" r:id="rId12"/>
    <p:sldId id="267" r:id="rId13"/>
    <p:sldId id="268" r:id="rId14"/>
    <p:sldId id="269" r:id="rId15"/>
    <p:sldId id="279" r:id="rId16"/>
    <p:sldId id="270" r:id="rId17"/>
    <p:sldId id="271" r:id="rId18"/>
    <p:sldId id="272" r:id="rId19"/>
    <p:sldId id="280" r:id="rId20"/>
    <p:sldId id="273" r:id="rId21"/>
    <p:sldId id="274" r:id="rId22"/>
    <p:sldId id="281" r:id="rId23"/>
    <p:sldId id="275" r:id="rId24"/>
    <p:sldId id="276" r:id="rId25"/>
    <p:sldId id="282" r:id="rId26"/>
    <p:sldId id="283" r:id="rId27"/>
    <p:sldId id="277" r:id="rId28"/>
    <p:sldId id="278" r:id="rId29"/>
  </p:sldIdLst>
  <p:sldSz cx="7772400" cy="10058400"/>
  <p:notesSz cx="6858000" cy="9144000"/>
  <p:embeddedFontLst>
    <p:embeddedFont>
      <p:font typeface="Helvetica Neue" panose="02000503000000020004" pitchFamily="2"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Open Sans Light" panose="020B0306030504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61"/>
    <p:restoredTop sz="94677"/>
  </p:normalViewPr>
  <p:slideViewPr>
    <p:cSldViewPr snapToGrid="0" snapToObjects="1">
      <p:cViewPr>
        <p:scale>
          <a:sx n="177" d="100"/>
          <a:sy n="177" d="100"/>
        </p:scale>
        <p:origin x="221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9.fntdata"/><Relationship Id="rId21" Type="http://schemas.openxmlformats.org/officeDocument/2006/relationships/slide" Target="slides/slide18.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a1e537952f_0_14: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a1e537952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dd260ecd2_0_5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g9dd260ecd2_0_55: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9c24cf9085_0_3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9c24cf908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9dd260ecd2_0_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9dd260ecd2_0_75: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dd260ecd2_0_9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dd260ecd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9c24cf9085_0_7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9c24cf908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9c24cf9085_0_7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9c24cf908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984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a45bde9993_0_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ga45bde9993_0_5: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a45bde9993_0_1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a45bde999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a45bde9993_0_1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a45bde999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87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9cfc2a9a8d_0_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9cfc2a9a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dd260ecd2_0_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g9dd260ecd2_0_8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9c24cf9085_0_45: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9c24cf908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9c24cf9085_0_4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9c24cf908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940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9c24cf9085_0_4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9c24cf908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124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9b75228fd4_1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g9b75228fd4_1_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9dd260ecd2_0_98: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9dd260ecd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9c24cf9085_0_31: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9c24cf908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d8c850c2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g8d8c850c25_0_3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9c24cf9085_0_4: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9c24cf908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1e537952f_0_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1e537952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g62fb0d8af8_0_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d8c850c25_0_103: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d8c850c2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g64b864f3db_0_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
        <p:cNvGrpSpPr/>
        <p:nvPr/>
      </p:nvGrpSpPr>
      <p:grpSpPr>
        <a:xfrm>
          <a:off x="0" y="0"/>
          <a:ext cx="0" cy="0"/>
          <a:chOff x="0" y="0"/>
          <a:chExt cx="0" cy="0"/>
        </a:xfrm>
      </p:grpSpPr>
      <p:sp>
        <p:nvSpPr>
          <p:cNvPr id="90" name="Google Shape;90;p26"/>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1" name="Google Shape;91;p26"/>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419100" rtl="0">
              <a:spcBef>
                <a:spcPts val="0"/>
              </a:spcBef>
              <a:spcAft>
                <a:spcPts val="0"/>
              </a:spcAft>
              <a:buSzPts val="3000"/>
              <a:buChar char="●"/>
              <a:defRPr sz="3000"/>
            </a:lvl1pPr>
            <a:lvl2pPr marL="914400" lvl="1" indent="-381000" rtl="0">
              <a:spcBef>
                <a:spcPts val="1600"/>
              </a:spcBef>
              <a:spcAft>
                <a:spcPts val="0"/>
              </a:spcAft>
              <a:buSzPts val="2400"/>
              <a:buChar char="○"/>
              <a:defRPr sz="2400"/>
            </a:lvl2pPr>
            <a:lvl3pPr marL="1371600" lvl="2" indent="-342900" rtl="0">
              <a:spcBef>
                <a:spcPts val="1600"/>
              </a:spcBef>
              <a:spcAft>
                <a:spcPts val="0"/>
              </a:spcAft>
              <a:buSzPts val="1800"/>
              <a:buChar char="■"/>
              <a:defRPr sz="1800"/>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9"/>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p29"/>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3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3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3"/>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3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33"/>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34"/>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35"/>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3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200" lvl="0" indent="-317500" rtl="0">
              <a:spcBef>
                <a:spcPts val="2200"/>
              </a:spcBef>
              <a:spcAft>
                <a:spcPts val="0"/>
              </a:spcAft>
              <a:buSzPts val="1400"/>
              <a:buChar char="•"/>
              <a:defRPr/>
            </a:lvl1pPr>
            <a:lvl2pPr marL="914400" lvl="1" indent="-317500" rtl="0">
              <a:spcBef>
                <a:spcPts val="2200"/>
              </a:spcBef>
              <a:spcAft>
                <a:spcPts val="0"/>
              </a:spcAft>
              <a:buSzPts val="1400"/>
              <a:buChar char="•"/>
              <a:defRPr/>
            </a:lvl2pPr>
            <a:lvl3pPr marL="1371600" lvl="2" indent="-317500" rtl="0">
              <a:spcBef>
                <a:spcPts val="2200"/>
              </a:spcBef>
              <a:spcAft>
                <a:spcPts val="0"/>
              </a:spcAft>
              <a:buSzPts val="1400"/>
              <a:buChar char="•"/>
              <a:defRPr/>
            </a:lvl3pPr>
            <a:lvl4pPr marL="1828800" lvl="3" indent="-317500" rtl="0">
              <a:spcBef>
                <a:spcPts val="2200"/>
              </a:spcBef>
              <a:spcAft>
                <a:spcPts val="0"/>
              </a:spcAft>
              <a:buSzPts val="1400"/>
              <a:buChar char="•"/>
              <a:defRPr/>
            </a:lvl4pPr>
            <a:lvl5pPr marL="2286000" lvl="4" indent="-317500" rtl="0">
              <a:spcBef>
                <a:spcPts val="2200"/>
              </a:spcBef>
              <a:spcAft>
                <a:spcPts val="0"/>
              </a:spcAft>
              <a:buSzPts val="1400"/>
              <a:buChar char="•"/>
              <a:defRPr/>
            </a:lvl5pPr>
            <a:lvl6pPr marL="2743200" lvl="5" indent="-317500" rtl="0">
              <a:spcBef>
                <a:spcPts val="2200"/>
              </a:spcBef>
              <a:spcAft>
                <a:spcPts val="0"/>
              </a:spcAft>
              <a:buSzPts val="1400"/>
              <a:buChar char="•"/>
              <a:defRPr/>
            </a:lvl6pPr>
            <a:lvl7pPr marL="3200400" lvl="6" indent="-317500" rtl="0">
              <a:spcBef>
                <a:spcPts val="2200"/>
              </a:spcBef>
              <a:spcAft>
                <a:spcPts val="0"/>
              </a:spcAft>
              <a:buSzPts val="1400"/>
              <a:buChar char="•"/>
              <a:defRPr/>
            </a:lvl7pPr>
            <a:lvl8pPr marL="3657600" lvl="7" indent="-317500" rtl="0">
              <a:spcBef>
                <a:spcPts val="2200"/>
              </a:spcBef>
              <a:spcAft>
                <a:spcPts val="0"/>
              </a:spcAft>
              <a:buSzPts val="1400"/>
              <a:buChar char="•"/>
              <a:defRPr/>
            </a:lvl8pPr>
            <a:lvl9pPr marL="4114800" lvl="8" indent="-317500" rtl="0">
              <a:spcBef>
                <a:spcPts val="220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7" name="Google Shape;87;p25"/>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8" name="Google Shape;88;p25"/>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175"/>
        <p:cNvGrpSpPr/>
        <p:nvPr/>
      </p:nvGrpSpPr>
      <p:grpSpPr>
        <a:xfrm>
          <a:off x="0" y="0"/>
          <a:ext cx="0" cy="0"/>
          <a:chOff x="0" y="0"/>
          <a:chExt cx="0" cy="0"/>
        </a:xfrm>
      </p:grpSpPr>
      <p:sp>
        <p:nvSpPr>
          <p:cNvPr id="176" name="Google Shape;176;p51"/>
          <p:cNvSpPr/>
          <p:nvPr/>
        </p:nvSpPr>
        <p:spPr>
          <a:xfrm rot="-5400000">
            <a:off x="4270075" y="6556200"/>
            <a:ext cx="3502200" cy="35022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51"/>
          <p:cNvPicPr preferRelativeResize="0"/>
          <p:nvPr/>
        </p:nvPicPr>
        <p:blipFill>
          <a:blip r:embed="rId3">
            <a:alphaModFix/>
          </a:blip>
          <a:stretch>
            <a:fillRect/>
          </a:stretch>
        </p:blipFill>
        <p:spPr>
          <a:xfrm>
            <a:off x="6296025" y="8600600"/>
            <a:ext cx="1052250" cy="1052250"/>
          </a:xfrm>
          <a:prstGeom prst="rect">
            <a:avLst/>
          </a:prstGeom>
          <a:noFill/>
          <a:ln>
            <a:noFill/>
          </a:ln>
        </p:spPr>
      </p:pic>
      <p:sp>
        <p:nvSpPr>
          <p:cNvPr id="178" name="Google Shape;178;p51"/>
          <p:cNvSpPr txBox="1">
            <a:spLocks noGrp="1"/>
          </p:cNvSpPr>
          <p:nvPr>
            <p:ph type="title" idx="4294967295"/>
          </p:nvPr>
        </p:nvSpPr>
        <p:spPr>
          <a:xfrm>
            <a:off x="264895" y="966296"/>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000" dirty="0">
                <a:solidFill>
                  <a:srgbClr val="FFFFFF"/>
                </a:solidFill>
              </a:rPr>
              <a:t>Data Governance @ </a:t>
            </a:r>
            <a:r>
              <a:rPr lang="en" sz="4000" dirty="0" err="1">
                <a:solidFill>
                  <a:srgbClr val="FFFFFF"/>
                </a:solidFill>
              </a:rPr>
              <a:t>SneakerPark</a:t>
            </a:r>
            <a:endParaRPr sz="4000" dirty="0">
              <a:solidFill>
                <a:srgbClr val="FFFFFF"/>
              </a:solidFill>
            </a:endParaRPr>
          </a:p>
          <a:p>
            <a:pPr marL="0" lvl="0" indent="0" algn="l" rtl="0">
              <a:spcBef>
                <a:spcPts val="0"/>
              </a:spcBef>
              <a:spcAft>
                <a:spcPts val="0"/>
              </a:spcAft>
              <a:buNone/>
            </a:pPr>
            <a:endParaRPr dirty="0"/>
          </a:p>
        </p:txBody>
      </p:sp>
      <p:pic>
        <p:nvPicPr>
          <p:cNvPr id="179" name="Google Shape;179;p51"/>
          <p:cNvPicPr preferRelativeResize="0"/>
          <p:nvPr/>
        </p:nvPicPr>
        <p:blipFill rotWithShape="1">
          <a:blip r:embed="rId4">
            <a:alphaModFix/>
          </a:blip>
          <a:srcRect t="-1820" b="1820"/>
          <a:stretch/>
        </p:blipFill>
        <p:spPr>
          <a:xfrm>
            <a:off x="1617725" y="3728150"/>
            <a:ext cx="4506849" cy="2591575"/>
          </a:xfrm>
          <a:prstGeom prst="rect">
            <a:avLst/>
          </a:prstGeom>
          <a:noFill/>
          <a:ln>
            <a:noFill/>
          </a:ln>
        </p:spPr>
      </p:pic>
      <p:sp>
        <p:nvSpPr>
          <p:cNvPr id="180" name="Google Shape;180;p51"/>
          <p:cNvSpPr txBox="1"/>
          <p:nvPr/>
        </p:nvSpPr>
        <p:spPr>
          <a:xfrm>
            <a:off x="264900" y="9001125"/>
            <a:ext cx="4324200" cy="7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dirty="0">
                <a:solidFill>
                  <a:srgbClr val="EEEEEE"/>
                </a:solidFill>
                <a:latin typeface="Open Sans"/>
                <a:ea typeface="Open Sans"/>
                <a:cs typeface="Open Sans"/>
                <a:sym typeface="Open Sans"/>
              </a:rPr>
              <a:t>Prepared by: Elie </a:t>
            </a:r>
            <a:r>
              <a:rPr lang="en" i="1" dirty="0" err="1">
                <a:solidFill>
                  <a:srgbClr val="EEEEEE"/>
                </a:solidFill>
                <a:latin typeface="Open Sans"/>
                <a:ea typeface="Open Sans"/>
                <a:cs typeface="Open Sans"/>
                <a:sym typeface="Open Sans"/>
              </a:rPr>
              <a:t>Kawerk</a:t>
            </a:r>
            <a:endParaRPr i="1" dirty="0">
              <a:solidFill>
                <a:srgbClr val="EEEEEE"/>
              </a:solidFill>
              <a:latin typeface="Open Sans"/>
              <a:ea typeface="Open Sans"/>
              <a:cs typeface="Open Sans"/>
              <a:sym typeface="Open Sans"/>
            </a:endParaRPr>
          </a:p>
          <a:p>
            <a:pPr marL="0" lvl="0" indent="0" algn="l" rtl="0">
              <a:spcBef>
                <a:spcPts val="0"/>
              </a:spcBef>
              <a:spcAft>
                <a:spcPts val="0"/>
              </a:spcAft>
              <a:buNone/>
            </a:pPr>
            <a:endParaRPr i="1" dirty="0">
              <a:solidFill>
                <a:srgbClr val="EEEEEE"/>
              </a:solidFill>
              <a:latin typeface="Open Sans"/>
              <a:ea typeface="Open Sans"/>
              <a:cs typeface="Open Sans"/>
              <a:sym typeface="Open Sans"/>
            </a:endParaRPr>
          </a:p>
          <a:p>
            <a:pPr marL="0" lvl="0" indent="0" algn="l" rtl="0">
              <a:spcBef>
                <a:spcPts val="0"/>
              </a:spcBef>
              <a:spcAft>
                <a:spcPts val="0"/>
              </a:spcAft>
              <a:buNone/>
            </a:pPr>
            <a:r>
              <a:rPr lang="en" i="1" dirty="0">
                <a:solidFill>
                  <a:srgbClr val="EEEEEE"/>
                </a:solidFill>
                <a:latin typeface="Open Sans"/>
                <a:ea typeface="Open Sans"/>
                <a:cs typeface="Open Sans"/>
                <a:sym typeface="Open Sans"/>
              </a:rPr>
              <a:t>Submitted on: 24 August 2021</a:t>
            </a:r>
            <a:endParaRPr i="1" dirty="0">
              <a:solidFill>
                <a:srgbClr val="EEEEEE"/>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62"/>
          <p:cNvSpPr txBox="1"/>
          <p:nvPr/>
        </p:nvSpPr>
        <p:spPr>
          <a:xfrm>
            <a:off x="504500" y="425675"/>
            <a:ext cx="6810600" cy="3000000"/>
          </a:xfrm>
          <a:prstGeom prst="rect">
            <a:avLst/>
          </a:prstGeom>
          <a:noFill/>
          <a:ln>
            <a:noFill/>
          </a:ln>
        </p:spPr>
        <p:txBody>
          <a:bodyPr spcFirstLastPara="1" wrap="square" lIns="91425" tIns="91425" rIns="91425" bIns="91425" anchor="t" anchorCtr="0">
            <a:noAutofit/>
          </a:bodyPr>
          <a:lstStyle/>
          <a:p>
            <a:pPr marL="0" lvl="0" indent="0" algn="just" rtl="0">
              <a:lnSpc>
                <a:spcPct val="170000"/>
              </a:lnSpc>
              <a:spcBef>
                <a:spcPts val="0"/>
              </a:spcBef>
              <a:spcAft>
                <a:spcPts val="0"/>
              </a:spcAft>
              <a:buNone/>
            </a:pPr>
            <a:r>
              <a:rPr lang="en" sz="1600">
                <a:solidFill>
                  <a:srgbClr val="525C65"/>
                </a:solidFill>
                <a:highlight>
                  <a:srgbClr val="FFFFFF"/>
                </a:highlight>
                <a:latin typeface="Open Sans"/>
                <a:ea typeface="Open Sans"/>
                <a:cs typeface="Open Sans"/>
                <a:sym typeface="Open Sans"/>
              </a:rPr>
              <a:t>Profile the data to identify at least </a:t>
            </a:r>
            <a:r>
              <a:rPr lang="en" sz="1600" b="1">
                <a:solidFill>
                  <a:srgbClr val="525C65"/>
                </a:solidFill>
                <a:highlight>
                  <a:srgbClr val="FFFFFF"/>
                </a:highlight>
                <a:latin typeface="Open Sans"/>
                <a:ea typeface="Open Sans"/>
                <a:cs typeface="Open Sans"/>
                <a:sym typeface="Open Sans"/>
              </a:rPr>
              <a:t>3 data quality issues</a:t>
            </a:r>
            <a:r>
              <a:rPr lang="en" sz="1600">
                <a:solidFill>
                  <a:srgbClr val="525C65"/>
                </a:solidFill>
                <a:highlight>
                  <a:srgbClr val="FFFFFF"/>
                </a:highlight>
                <a:latin typeface="Open Sans"/>
                <a:ea typeface="Open Sans"/>
                <a:cs typeface="Open Sans"/>
                <a:sym typeface="Open Sans"/>
              </a:rPr>
              <a:t> you see in the data. Also provide </a:t>
            </a:r>
            <a:r>
              <a:rPr lang="en" sz="1600" b="1">
                <a:solidFill>
                  <a:srgbClr val="525C65"/>
                </a:solidFill>
                <a:highlight>
                  <a:srgbClr val="FFFFFF"/>
                </a:highlight>
                <a:latin typeface="Open Sans"/>
                <a:ea typeface="Open Sans"/>
                <a:cs typeface="Open Sans"/>
                <a:sym typeface="Open Sans"/>
              </a:rPr>
              <a:t>at least 1 data quality issue that you haven’t yet seen</a:t>
            </a:r>
            <a:r>
              <a:rPr lang="en" sz="1600">
                <a:solidFill>
                  <a:srgbClr val="525C65"/>
                </a:solidFill>
                <a:highlight>
                  <a:srgbClr val="FFFFFF"/>
                </a:highlight>
                <a:latin typeface="Open Sans"/>
                <a:ea typeface="Open Sans"/>
                <a:cs typeface="Open Sans"/>
                <a:sym typeface="Open Sans"/>
              </a:rPr>
              <a:t> in the data, but can foresee occurring in the future. Based on the issues you’ve identified, come up with the data quality rule for each data quality issue, including for the one that you foresee.</a:t>
            </a:r>
            <a:endParaRPr sz="1600">
              <a:solidFill>
                <a:srgbClr val="525C65"/>
              </a:solidFill>
              <a:highlight>
                <a:srgbClr val="FFFFFF"/>
              </a:highlight>
              <a:latin typeface="Open Sans"/>
              <a:ea typeface="Open Sans"/>
              <a:cs typeface="Open Sans"/>
              <a:sym typeface="Open Sans"/>
            </a:endParaRPr>
          </a:p>
          <a:p>
            <a:pPr marL="0" lvl="0" indent="0" algn="just" rtl="0">
              <a:lnSpc>
                <a:spcPct val="170000"/>
              </a:lnSpc>
              <a:spcBef>
                <a:spcPts val="1100"/>
              </a:spcBef>
              <a:spcAft>
                <a:spcPts val="0"/>
              </a:spcAft>
              <a:buNone/>
            </a:pPr>
            <a:endParaRPr sz="1600">
              <a:solidFill>
                <a:srgbClr val="525C65"/>
              </a:solidFill>
              <a:highlight>
                <a:srgbClr val="FFFFFF"/>
              </a:highlight>
              <a:latin typeface="Open Sans"/>
              <a:ea typeface="Open Sans"/>
              <a:cs typeface="Open Sans"/>
              <a:sym typeface="Open Sans"/>
            </a:endParaRPr>
          </a:p>
          <a:p>
            <a:pPr marL="0" lvl="0" indent="0" algn="just" rtl="0">
              <a:lnSpc>
                <a:spcPct val="170000"/>
              </a:lnSpc>
              <a:spcBef>
                <a:spcPts val="1100"/>
              </a:spcBef>
              <a:spcAft>
                <a:spcPts val="1100"/>
              </a:spcAft>
              <a:buNone/>
            </a:pPr>
            <a:r>
              <a:rPr lang="en" sz="1600">
                <a:solidFill>
                  <a:srgbClr val="525C65"/>
                </a:solidFill>
                <a:highlight>
                  <a:srgbClr val="FFFFFF"/>
                </a:highlight>
                <a:latin typeface="Open Sans"/>
                <a:ea typeface="Open Sans"/>
                <a:cs typeface="Open Sans"/>
                <a:sym typeface="Open Sans"/>
              </a:rPr>
              <a:t>Make sure you fill out </a:t>
            </a:r>
            <a:r>
              <a:rPr lang="en" sz="1600" b="1">
                <a:solidFill>
                  <a:srgbClr val="525C65"/>
                </a:solidFill>
                <a:highlight>
                  <a:srgbClr val="FFFFFF"/>
                </a:highlight>
                <a:latin typeface="Open Sans"/>
                <a:ea typeface="Open Sans"/>
                <a:cs typeface="Open Sans"/>
                <a:sym typeface="Open Sans"/>
              </a:rPr>
              <a:t>all</a:t>
            </a:r>
            <a:r>
              <a:rPr lang="en" sz="1600">
                <a:solidFill>
                  <a:srgbClr val="525C65"/>
                </a:solidFill>
                <a:highlight>
                  <a:srgbClr val="FFFFFF"/>
                </a:highlight>
                <a:latin typeface="Open Sans"/>
                <a:ea typeface="Open Sans"/>
                <a:cs typeface="Open Sans"/>
                <a:sym typeface="Open Sans"/>
              </a:rPr>
              <a:t> columns in the "Data Quality Issues" tab with your answers in the provided Sheets template.</a:t>
            </a:r>
            <a:endParaRPr sz="1600">
              <a:solidFill>
                <a:srgbClr val="525C65"/>
              </a:solidFill>
              <a:highlight>
                <a:srgbClr val="FFFFFF"/>
              </a:highlight>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56"/>
        <p:cNvGrpSpPr/>
        <p:nvPr/>
      </p:nvGrpSpPr>
      <p:grpSpPr>
        <a:xfrm>
          <a:off x="0" y="0"/>
          <a:ext cx="0" cy="0"/>
          <a:chOff x="0" y="0"/>
          <a:chExt cx="0" cy="0"/>
        </a:xfrm>
      </p:grpSpPr>
      <p:sp>
        <p:nvSpPr>
          <p:cNvPr id="257" name="Google Shape;257;p63"/>
          <p:cNvSpPr/>
          <p:nvPr/>
        </p:nvSpPr>
        <p:spPr>
          <a:xfrm>
            <a:off x="1422750" y="4013075"/>
            <a:ext cx="49269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4</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Data Quality</a:t>
            </a:r>
            <a:endParaRPr sz="3000">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Part 2: Monitoring</a:t>
            </a:r>
            <a:endParaRPr sz="3000">
              <a:solidFill>
                <a:srgbClr val="FFFFFF"/>
              </a:solidFill>
              <a:latin typeface="Open Sans"/>
              <a:ea typeface="Open Sans"/>
              <a:cs typeface="Open Sans"/>
              <a:sym typeface="Open Sans"/>
            </a:endParaRPr>
          </a:p>
        </p:txBody>
      </p:sp>
      <p:sp>
        <p:nvSpPr>
          <p:cNvPr id="258" name="Google Shape;258;p63"/>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64"/>
          <p:cNvSpPr txBox="1">
            <a:spLocks noGrp="1"/>
          </p:cNvSpPr>
          <p:nvPr>
            <p:ph type="body" idx="1"/>
          </p:nvPr>
        </p:nvSpPr>
        <p:spPr>
          <a:xfrm>
            <a:off x="369675" y="695675"/>
            <a:ext cx="6914100" cy="13713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Clr>
                <a:schemeClr val="dk1"/>
              </a:buClr>
              <a:buSzPts val="1100"/>
              <a:buFont typeface="Arial"/>
              <a:buNone/>
            </a:pPr>
            <a:r>
              <a:rPr lang="en" sz="1600" dirty="0">
                <a:solidFill>
                  <a:srgbClr val="525C65"/>
                </a:solidFill>
                <a:highlight>
                  <a:srgbClr val="FFFFFF"/>
                </a:highlight>
                <a:latin typeface="Open Sans"/>
                <a:ea typeface="Open Sans"/>
                <a:cs typeface="Open Sans"/>
                <a:sym typeface="Open Sans"/>
              </a:rPr>
              <a:t>Using the metrics you've created in the last step, please create a mock-up of a data quality </a:t>
            </a:r>
            <a:r>
              <a:rPr lang="en" sz="1600" b="1" dirty="0">
                <a:solidFill>
                  <a:srgbClr val="525C65"/>
                </a:solidFill>
                <a:highlight>
                  <a:srgbClr val="FFFFFF"/>
                </a:highlight>
                <a:latin typeface="Open Sans"/>
                <a:ea typeface="Open Sans"/>
                <a:cs typeface="Open Sans"/>
                <a:sym typeface="Open Sans"/>
              </a:rPr>
              <a:t>monitoring dashboard</a:t>
            </a:r>
            <a:r>
              <a:rPr lang="en" sz="1600" dirty="0">
                <a:solidFill>
                  <a:srgbClr val="525C65"/>
                </a:solidFill>
                <a:highlight>
                  <a:srgbClr val="FFFFFF"/>
                </a:highlight>
                <a:latin typeface="Open Sans"/>
                <a:ea typeface="Open Sans"/>
                <a:cs typeface="Open Sans"/>
                <a:sym typeface="Open Sans"/>
              </a:rPr>
              <a:t> that will be used to monitor the data to ensure compliance with your data quality rules.</a:t>
            </a:r>
            <a:endParaRPr sz="16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600" dirty="0">
                <a:solidFill>
                  <a:srgbClr val="525C65"/>
                </a:solidFill>
                <a:highlight>
                  <a:srgbClr val="FFFFFF"/>
                </a:highlight>
                <a:latin typeface="Open Sans"/>
                <a:ea typeface="Open Sans"/>
                <a:cs typeface="Open Sans"/>
                <a:sym typeface="Open Sans"/>
              </a:rPr>
              <a:t>Please </a:t>
            </a:r>
            <a:r>
              <a:rPr lang="en" sz="1600" b="1" dirty="0">
                <a:solidFill>
                  <a:srgbClr val="525C65"/>
                </a:solidFill>
                <a:highlight>
                  <a:srgbClr val="FFFFFF"/>
                </a:highlight>
                <a:latin typeface="Open Sans"/>
                <a:ea typeface="Open Sans"/>
                <a:cs typeface="Open Sans"/>
                <a:sym typeface="Open Sans"/>
              </a:rPr>
              <a:t>make sure to label your metrics clearly</a:t>
            </a:r>
            <a:r>
              <a:rPr lang="en" sz="1600" dirty="0">
                <a:solidFill>
                  <a:srgbClr val="525C65"/>
                </a:solidFill>
                <a:highlight>
                  <a:srgbClr val="FFFFFF"/>
                </a:highlight>
                <a:latin typeface="Open Sans"/>
                <a:ea typeface="Open Sans"/>
                <a:cs typeface="Open Sans"/>
                <a:sym typeface="Open Sans"/>
              </a:rPr>
              <a:t> on your mock-up.</a:t>
            </a:r>
            <a:endParaRPr sz="16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endParaRPr sz="16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600" b="1" dirty="0">
                <a:solidFill>
                  <a:srgbClr val="525C65"/>
                </a:solidFill>
                <a:highlight>
                  <a:schemeClr val="lt1"/>
                </a:highlight>
                <a:latin typeface="Open Sans"/>
                <a:ea typeface="Open Sans"/>
                <a:cs typeface="Open Sans"/>
                <a:sym typeface="Open Sans"/>
              </a:rPr>
              <a:t>Replace the example dashboard below with your own. (obviously feel free to take more space).</a:t>
            </a:r>
            <a:endParaRPr sz="1600" dirty="0">
              <a:solidFill>
                <a:srgbClr val="525C65"/>
              </a:solidFill>
              <a:highlight>
                <a:schemeClr val="lt1"/>
              </a:highlight>
              <a:latin typeface="Open Sans"/>
              <a:ea typeface="Open Sans"/>
              <a:cs typeface="Open Sans"/>
              <a:sym typeface="Open Sans"/>
            </a:endParaRPr>
          </a:p>
          <a:p>
            <a:pPr marL="0" lvl="0" indent="0" algn="l" rtl="0">
              <a:lnSpc>
                <a:spcPct val="170000"/>
              </a:lnSpc>
              <a:spcBef>
                <a:spcPts val="1100"/>
              </a:spcBef>
              <a:spcAft>
                <a:spcPts val="1100"/>
              </a:spcAft>
              <a:buNone/>
            </a:pPr>
            <a:endParaRPr sz="1600" dirty="0">
              <a:solidFill>
                <a:srgbClr val="525C65"/>
              </a:solidFill>
              <a:highlight>
                <a:srgbClr val="FFFFFF"/>
              </a:highlight>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4F0B3357-D5AF-4941-B1B1-4B58D4A93748}"/>
              </a:ext>
            </a:extLst>
          </p:cNvPr>
          <p:cNvGrpSpPr/>
          <p:nvPr/>
        </p:nvGrpSpPr>
        <p:grpSpPr>
          <a:xfrm>
            <a:off x="443134" y="321397"/>
            <a:ext cx="6869430" cy="4572743"/>
            <a:chOff x="422910" y="685800"/>
            <a:chExt cx="6869430" cy="4572743"/>
          </a:xfrm>
        </p:grpSpPr>
        <p:sp>
          <p:nvSpPr>
            <p:cNvPr id="5" name="TextBox 4">
              <a:extLst>
                <a:ext uri="{FF2B5EF4-FFF2-40B4-BE49-F238E27FC236}">
                  <a16:creationId xmlns:a16="http://schemas.microsoft.com/office/drawing/2014/main" id="{B454091F-A4A8-EF4F-994D-CDFA454CF585}"/>
                </a:ext>
              </a:extLst>
            </p:cNvPr>
            <p:cNvSpPr txBox="1"/>
            <p:nvPr/>
          </p:nvSpPr>
          <p:spPr>
            <a:xfrm>
              <a:off x="2994660" y="822960"/>
              <a:ext cx="2674620" cy="584775"/>
            </a:xfrm>
            <a:prstGeom prst="rect">
              <a:avLst/>
            </a:prstGeom>
            <a:noFill/>
          </p:spPr>
          <p:txBody>
            <a:bodyPr wrap="square" rtlCol="0">
              <a:spAutoFit/>
            </a:bodyPr>
            <a:lstStyle/>
            <a:p>
              <a:r>
                <a:rPr lang="en-AE" sz="1800" b="1" dirty="0"/>
                <a:t>Consistency</a:t>
              </a:r>
            </a:p>
            <a:p>
              <a:endParaRPr lang="en-AE" dirty="0"/>
            </a:p>
          </p:txBody>
        </p:sp>
        <p:grpSp>
          <p:nvGrpSpPr>
            <p:cNvPr id="20" name="Group 19">
              <a:extLst>
                <a:ext uri="{FF2B5EF4-FFF2-40B4-BE49-F238E27FC236}">
                  <a16:creationId xmlns:a16="http://schemas.microsoft.com/office/drawing/2014/main" id="{2419B45E-5DF0-C44D-917B-66E2290A9EA2}"/>
                </a:ext>
              </a:extLst>
            </p:cNvPr>
            <p:cNvGrpSpPr/>
            <p:nvPr/>
          </p:nvGrpSpPr>
          <p:grpSpPr>
            <a:xfrm>
              <a:off x="714375" y="1219851"/>
              <a:ext cx="3171825" cy="2178848"/>
              <a:chOff x="714375" y="1219851"/>
              <a:chExt cx="3171825" cy="2178848"/>
            </a:xfrm>
          </p:grpSpPr>
          <p:sp>
            <p:nvSpPr>
              <p:cNvPr id="10" name="Oval 9">
                <a:extLst>
                  <a:ext uri="{FF2B5EF4-FFF2-40B4-BE49-F238E27FC236}">
                    <a16:creationId xmlns:a16="http://schemas.microsoft.com/office/drawing/2014/main" id="{A7800BBB-304A-094C-B9C3-F641E7F7DDE9}"/>
                  </a:ext>
                </a:extLst>
              </p:cNvPr>
              <p:cNvSpPr/>
              <p:nvPr/>
            </p:nvSpPr>
            <p:spPr>
              <a:xfrm>
                <a:off x="954405" y="1668899"/>
                <a:ext cx="2040255" cy="1543050"/>
              </a:xfrm>
              <a:prstGeom prst="ellipse">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AE"/>
              </a:p>
            </p:txBody>
          </p:sp>
          <p:sp>
            <p:nvSpPr>
              <p:cNvPr id="14" name="Rectangle 13">
                <a:extLst>
                  <a:ext uri="{FF2B5EF4-FFF2-40B4-BE49-F238E27FC236}">
                    <a16:creationId xmlns:a16="http://schemas.microsoft.com/office/drawing/2014/main" id="{8883B74C-E2F0-7442-AA0C-CB2D81608482}"/>
                  </a:ext>
                </a:extLst>
              </p:cNvPr>
              <p:cNvSpPr/>
              <p:nvPr/>
            </p:nvSpPr>
            <p:spPr>
              <a:xfrm>
                <a:off x="714376" y="2461439"/>
                <a:ext cx="2766060" cy="937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dirty="0"/>
              </a:p>
            </p:txBody>
          </p:sp>
          <p:cxnSp>
            <p:nvCxnSpPr>
              <p:cNvPr id="16" name="Straight Arrow Connector 15">
                <a:extLst>
                  <a:ext uri="{FF2B5EF4-FFF2-40B4-BE49-F238E27FC236}">
                    <a16:creationId xmlns:a16="http://schemas.microsoft.com/office/drawing/2014/main" id="{22D87653-66EF-9C4B-A776-C43BB05AFBFF}"/>
                  </a:ext>
                </a:extLst>
              </p:cNvPr>
              <p:cNvCxnSpPr>
                <a:cxnSpLocks/>
                <a:endCxn id="10" idx="7"/>
              </p:cNvCxnSpPr>
              <p:nvPr/>
            </p:nvCxnSpPr>
            <p:spPr>
              <a:xfrm flipV="1">
                <a:off x="2000251" y="1894873"/>
                <a:ext cx="695621" cy="566566"/>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BEA0909B-6F87-C241-A9A7-ADFE39CC963C}"/>
                  </a:ext>
                </a:extLst>
              </p:cNvPr>
              <p:cNvSpPr txBox="1"/>
              <p:nvPr/>
            </p:nvSpPr>
            <p:spPr>
              <a:xfrm>
                <a:off x="714375" y="2502747"/>
                <a:ext cx="3171825" cy="369332"/>
              </a:xfrm>
              <a:prstGeom prst="rect">
                <a:avLst/>
              </a:prstGeom>
              <a:noFill/>
            </p:spPr>
            <p:txBody>
              <a:bodyPr wrap="square" rtlCol="0">
                <a:spAutoFit/>
              </a:bodyPr>
              <a:lstStyle/>
              <a:p>
                <a:r>
                  <a:rPr lang="en-AE" sz="1800" dirty="0"/>
                  <a:t>0%		  100%</a:t>
                </a:r>
                <a:endParaRPr lang="en-AE" dirty="0"/>
              </a:p>
            </p:txBody>
          </p:sp>
          <p:sp>
            <p:nvSpPr>
              <p:cNvPr id="18" name="Oval 17">
                <a:extLst>
                  <a:ext uri="{FF2B5EF4-FFF2-40B4-BE49-F238E27FC236}">
                    <a16:creationId xmlns:a16="http://schemas.microsoft.com/office/drawing/2014/main" id="{2DF8B3D6-573D-D34D-803B-055FC0DB2808}"/>
                  </a:ext>
                </a:extLst>
              </p:cNvPr>
              <p:cNvSpPr/>
              <p:nvPr/>
            </p:nvSpPr>
            <p:spPr>
              <a:xfrm>
                <a:off x="1908811" y="2392859"/>
                <a:ext cx="148590" cy="16573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E"/>
              </a:p>
            </p:txBody>
          </p:sp>
          <p:sp>
            <p:nvSpPr>
              <p:cNvPr id="19" name="TextBox 18">
                <a:extLst>
                  <a:ext uri="{FF2B5EF4-FFF2-40B4-BE49-F238E27FC236}">
                    <a16:creationId xmlns:a16="http://schemas.microsoft.com/office/drawing/2014/main" id="{B7D9C047-4A3C-7D4C-83EE-8B2B69FF3967}"/>
                  </a:ext>
                </a:extLst>
              </p:cNvPr>
              <p:cNvSpPr txBox="1"/>
              <p:nvPr/>
            </p:nvSpPr>
            <p:spPr>
              <a:xfrm>
                <a:off x="805816" y="1219851"/>
                <a:ext cx="2674620" cy="400110"/>
              </a:xfrm>
              <a:prstGeom prst="rect">
                <a:avLst/>
              </a:prstGeom>
              <a:noFill/>
            </p:spPr>
            <p:txBody>
              <a:bodyPr wrap="square" rtlCol="0">
                <a:spAutoFit/>
              </a:bodyPr>
              <a:lstStyle/>
              <a:p>
                <a:r>
                  <a:rPr lang="en-US" sz="1000" b="1" dirty="0"/>
                  <a:t>Percentage of customers with consistent </a:t>
                </a:r>
              </a:p>
              <a:p>
                <a:r>
                  <a:rPr lang="en-US" sz="1000" b="1" dirty="0" err="1"/>
                  <a:t>lastname</a:t>
                </a:r>
                <a:endParaRPr lang="en-AE" sz="1000" b="1" dirty="0"/>
              </a:p>
            </p:txBody>
          </p:sp>
        </p:grpSp>
        <p:grpSp>
          <p:nvGrpSpPr>
            <p:cNvPr id="21" name="Group 20">
              <a:extLst>
                <a:ext uri="{FF2B5EF4-FFF2-40B4-BE49-F238E27FC236}">
                  <a16:creationId xmlns:a16="http://schemas.microsoft.com/office/drawing/2014/main" id="{5E798E58-3DA5-2A42-820C-DA792A8D6121}"/>
                </a:ext>
              </a:extLst>
            </p:cNvPr>
            <p:cNvGrpSpPr/>
            <p:nvPr/>
          </p:nvGrpSpPr>
          <p:grpSpPr>
            <a:xfrm>
              <a:off x="4083367" y="1668899"/>
              <a:ext cx="3171825" cy="1729800"/>
              <a:chOff x="714375" y="1668899"/>
              <a:chExt cx="3171825" cy="1729800"/>
            </a:xfrm>
          </p:grpSpPr>
          <p:sp>
            <p:nvSpPr>
              <p:cNvPr id="22" name="Oval 21">
                <a:extLst>
                  <a:ext uri="{FF2B5EF4-FFF2-40B4-BE49-F238E27FC236}">
                    <a16:creationId xmlns:a16="http://schemas.microsoft.com/office/drawing/2014/main" id="{4664F34B-44F2-E049-8F66-512FB7457958}"/>
                  </a:ext>
                </a:extLst>
              </p:cNvPr>
              <p:cNvSpPr/>
              <p:nvPr/>
            </p:nvSpPr>
            <p:spPr>
              <a:xfrm>
                <a:off x="954405" y="1668899"/>
                <a:ext cx="2040255" cy="1543050"/>
              </a:xfrm>
              <a:prstGeom prst="ellipse">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AE"/>
              </a:p>
            </p:txBody>
          </p:sp>
          <p:sp>
            <p:nvSpPr>
              <p:cNvPr id="23" name="Rectangle 22">
                <a:extLst>
                  <a:ext uri="{FF2B5EF4-FFF2-40B4-BE49-F238E27FC236}">
                    <a16:creationId xmlns:a16="http://schemas.microsoft.com/office/drawing/2014/main" id="{795B7667-80B2-B24A-8A96-5C4011ACC454}"/>
                  </a:ext>
                </a:extLst>
              </p:cNvPr>
              <p:cNvSpPr/>
              <p:nvPr/>
            </p:nvSpPr>
            <p:spPr>
              <a:xfrm>
                <a:off x="714376" y="2461439"/>
                <a:ext cx="2766060" cy="937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dirty="0"/>
              </a:p>
            </p:txBody>
          </p:sp>
          <p:cxnSp>
            <p:nvCxnSpPr>
              <p:cNvPr id="24" name="Straight Arrow Connector 23">
                <a:extLst>
                  <a:ext uri="{FF2B5EF4-FFF2-40B4-BE49-F238E27FC236}">
                    <a16:creationId xmlns:a16="http://schemas.microsoft.com/office/drawing/2014/main" id="{D7812394-DF82-7440-B036-682668CC504C}"/>
                  </a:ext>
                </a:extLst>
              </p:cNvPr>
              <p:cNvCxnSpPr>
                <a:cxnSpLocks/>
                <a:endCxn id="22" idx="7"/>
              </p:cNvCxnSpPr>
              <p:nvPr/>
            </p:nvCxnSpPr>
            <p:spPr>
              <a:xfrm flipV="1">
                <a:off x="2000251" y="1894873"/>
                <a:ext cx="695621" cy="566566"/>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C8A73133-5314-984D-822C-8B1545697100}"/>
                  </a:ext>
                </a:extLst>
              </p:cNvPr>
              <p:cNvSpPr txBox="1"/>
              <p:nvPr/>
            </p:nvSpPr>
            <p:spPr>
              <a:xfrm>
                <a:off x="714375" y="2502747"/>
                <a:ext cx="3171825" cy="369332"/>
              </a:xfrm>
              <a:prstGeom prst="rect">
                <a:avLst/>
              </a:prstGeom>
              <a:noFill/>
            </p:spPr>
            <p:txBody>
              <a:bodyPr wrap="square" rtlCol="0">
                <a:spAutoFit/>
              </a:bodyPr>
              <a:lstStyle/>
              <a:p>
                <a:r>
                  <a:rPr lang="en-AE" sz="1800" dirty="0"/>
                  <a:t>0%		  100%</a:t>
                </a:r>
                <a:endParaRPr lang="en-AE" dirty="0"/>
              </a:p>
            </p:txBody>
          </p:sp>
          <p:sp>
            <p:nvSpPr>
              <p:cNvPr id="26" name="Oval 25">
                <a:extLst>
                  <a:ext uri="{FF2B5EF4-FFF2-40B4-BE49-F238E27FC236}">
                    <a16:creationId xmlns:a16="http://schemas.microsoft.com/office/drawing/2014/main" id="{436C658F-A333-5F47-B9D9-73D625809473}"/>
                  </a:ext>
                </a:extLst>
              </p:cNvPr>
              <p:cNvSpPr/>
              <p:nvPr/>
            </p:nvSpPr>
            <p:spPr>
              <a:xfrm>
                <a:off x="1908811" y="2392859"/>
                <a:ext cx="148590" cy="16573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E"/>
              </a:p>
            </p:txBody>
          </p:sp>
        </p:grpSp>
        <p:grpSp>
          <p:nvGrpSpPr>
            <p:cNvPr id="28" name="Group 27">
              <a:extLst>
                <a:ext uri="{FF2B5EF4-FFF2-40B4-BE49-F238E27FC236}">
                  <a16:creationId xmlns:a16="http://schemas.microsoft.com/office/drawing/2014/main" id="{8E6BA5CE-55A7-1B4F-BA54-3D170308D75B}"/>
                </a:ext>
              </a:extLst>
            </p:cNvPr>
            <p:cNvGrpSpPr/>
            <p:nvPr/>
          </p:nvGrpSpPr>
          <p:grpSpPr>
            <a:xfrm>
              <a:off x="762148" y="3528743"/>
              <a:ext cx="3171825" cy="1729800"/>
              <a:chOff x="714375" y="1668899"/>
              <a:chExt cx="3171825" cy="1729800"/>
            </a:xfrm>
          </p:grpSpPr>
          <p:sp>
            <p:nvSpPr>
              <p:cNvPr id="29" name="Oval 28">
                <a:extLst>
                  <a:ext uri="{FF2B5EF4-FFF2-40B4-BE49-F238E27FC236}">
                    <a16:creationId xmlns:a16="http://schemas.microsoft.com/office/drawing/2014/main" id="{FB534A99-B3B3-324C-9181-7510FACF1129}"/>
                  </a:ext>
                </a:extLst>
              </p:cNvPr>
              <p:cNvSpPr/>
              <p:nvPr/>
            </p:nvSpPr>
            <p:spPr>
              <a:xfrm>
                <a:off x="954405" y="1668899"/>
                <a:ext cx="2040255" cy="1543050"/>
              </a:xfrm>
              <a:prstGeom prst="ellipse">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AE"/>
              </a:p>
            </p:txBody>
          </p:sp>
          <p:sp>
            <p:nvSpPr>
              <p:cNvPr id="30" name="Rectangle 29">
                <a:extLst>
                  <a:ext uri="{FF2B5EF4-FFF2-40B4-BE49-F238E27FC236}">
                    <a16:creationId xmlns:a16="http://schemas.microsoft.com/office/drawing/2014/main" id="{BD86AB5B-92C2-B749-980C-AAD531322ADE}"/>
                  </a:ext>
                </a:extLst>
              </p:cNvPr>
              <p:cNvSpPr/>
              <p:nvPr/>
            </p:nvSpPr>
            <p:spPr>
              <a:xfrm>
                <a:off x="714376" y="2461439"/>
                <a:ext cx="2766060" cy="937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dirty="0"/>
              </a:p>
            </p:txBody>
          </p:sp>
          <p:cxnSp>
            <p:nvCxnSpPr>
              <p:cNvPr id="31" name="Straight Arrow Connector 30">
                <a:extLst>
                  <a:ext uri="{FF2B5EF4-FFF2-40B4-BE49-F238E27FC236}">
                    <a16:creationId xmlns:a16="http://schemas.microsoft.com/office/drawing/2014/main" id="{25442356-6CA9-5F4B-873E-02C30CDFCA66}"/>
                  </a:ext>
                </a:extLst>
              </p:cNvPr>
              <p:cNvCxnSpPr>
                <a:cxnSpLocks/>
                <a:endCxn id="29" idx="7"/>
              </p:cNvCxnSpPr>
              <p:nvPr/>
            </p:nvCxnSpPr>
            <p:spPr>
              <a:xfrm flipV="1">
                <a:off x="2000251" y="1894873"/>
                <a:ext cx="695621" cy="566566"/>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313F6401-1BEB-C648-9FFC-2216877C4E80}"/>
                  </a:ext>
                </a:extLst>
              </p:cNvPr>
              <p:cNvSpPr txBox="1"/>
              <p:nvPr/>
            </p:nvSpPr>
            <p:spPr>
              <a:xfrm>
                <a:off x="714375" y="2502747"/>
                <a:ext cx="3171825" cy="369332"/>
              </a:xfrm>
              <a:prstGeom prst="rect">
                <a:avLst/>
              </a:prstGeom>
              <a:noFill/>
            </p:spPr>
            <p:txBody>
              <a:bodyPr wrap="square" rtlCol="0">
                <a:spAutoFit/>
              </a:bodyPr>
              <a:lstStyle/>
              <a:p>
                <a:r>
                  <a:rPr lang="en-AE" sz="1800" dirty="0"/>
                  <a:t>0%		  100%</a:t>
                </a:r>
                <a:endParaRPr lang="en-AE" dirty="0"/>
              </a:p>
            </p:txBody>
          </p:sp>
          <p:sp>
            <p:nvSpPr>
              <p:cNvPr id="33" name="Oval 32">
                <a:extLst>
                  <a:ext uri="{FF2B5EF4-FFF2-40B4-BE49-F238E27FC236}">
                    <a16:creationId xmlns:a16="http://schemas.microsoft.com/office/drawing/2014/main" id="{EF78C971-81CB-3D40-ABF0-2B81A90A322B}"/>
                  </a:ext>
                </a:extLst>
              </p:cNvPr>
              <p:cNvSpPr/>
              <p:nvPr/>
            </p:nvSpPr>
            <p:spPr>
              <a:xfrm>
                <a:off x="1908811" y="2392859"/>
                <a:ext cx="148590" cy="16573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E"/>
              </a:p>
            </p:txBody>
          </p:sp>
        </p:grpSp>
        <p:grpSp>
          <p:nvGrpSpPr>
            <p:cNvPr id="36" name="Group 35">
              <a:extLst>
                <a:ext uri="{FF2B5EF4-FFF2-40B4-BE49-F238E27FC236}">
                  <a16:creationId xmlns:a16="http://schemas.microsoft.com/office/drawing/2014/main" id="{701C4C86-1E3A-4043-BE22-7EB1C8808EA4}"/>
                </a:ext>
              </a:extLst>
            </p:cNvPr>
            <p:cNvGrpSpPr/>
            <p:nvPr/>
          </p:nvGrpSpPr>
          <p:grpSpPr>
            <a:xfrm>
              <a:off x="4046218" y="3515443"/>
              <a:ext cx="3171825" cy="1729800"/>
              <a:chOff x="714375" y="1668899"/>
              <a:chExt cx="3171825" cy="1729800"/>
            </a:xfrm>
          </p:grpSpPr>
          <p:sp>
            <p:nvSpPr>
              <p:cNvPr id="37" name="Oval 36">
                <a:extLst>
                  <a:ext uri="{FF2B5EF4-FFF2-40B4-BE49-F238E27FC236}">
                    <a16:creationId xmlns:a16="http://schemas.microsoft.com/office/drawing/2014/main" id="{85820C63-492E-894C-9109-DC78554C4BF4}"/>
                  </a:ext>
                </a:extLst>
              </p:cNvPr>
              <p:cNvSpPr/>
              <p:nvPr/>
            </p:nvSpPr>
            <p:spPr>
              <a:xfrm>
                <a:off x="954405" y="1668899"/>
                <a:ext cx="2040255" cy="1543050"/>
              </a:xfrm>
              <a:prstGeom prst="ellipse">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AE"/>
              </a:p>
            </p:txBody>
          </p:sp>
          <p:sp>
            <p:nvSpPr>
              <p:cNvPr id="38" name="Rectangle 37">
                <a:extLst>
                  <a:ext uri="{FF2B5EF4-FFF2-40B4-BE49-F238E27FC236}">
                    <a16:creationId xmlns:a16="http://schemas.microsoft.com/office/drawing/2014/main" id="{677977F6-4EB9-5746-A491-9B5CC5DF296D}"/>
                  </a:ext>
                </a:extLst>
              </p:cNvPr>
              <p:cNvSpPr/>
              <p:nvPr/>
            </p:nvSpPr>
            <p:spPr>
              <a:xfrm>
                <a:off x="714376" y="2461439"/>
                <a:ext cx="2766060" cy="937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dirty="0"/>
              </a:p>
            </p:txBody>
          </p:sp>
          <p:cxnSp>
            <p:nvCxnSpPr>
              <p:cNvPr id="39" name="Straight Arrow Connector 38">
                <a:extLst>
                  <a:ext uri="{FF2B5EF4-FFF2-40B4-BE49-F238E27FC236}">
                    <a16:creationId xmlns:a16="http://schemas.microsoft.com/office/drawing/2014/main" id="{A71A301C-4E63-994F-BD4A-4D69698115A7}"/>
                  </a:ext>
                </a:extLst>
              </p:cNvPr>
              <p:cNvCxnSpPr>
                <a:cxnSpLocks/>
                <a:endCxn id="37" idx="7"/>
              </p:cNvCxnSpPr>
              <p:nvPr/>
            </p:nvCxnSpPr>
            <p:spPr>
              <a:xfrm flipV="1">
                <a:off x="2000251" y="1894873"/>
                <a:ext cx="695621" cy="566566"/>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CA4769D0-5FF8-5C4E-A209-76287B9947C5}"/>
                  </a:ext>
                </a:extLst>
              </p:cNvPr>
              <p:cNvSpPr txBox="1"/>
              <p:nvPr/>
            </p:nvSpPr>
            <p:spPr>
              <a:xfrm>
                <a:off x="714375" y="2502747"/>
                <a:ext cx="3171825" cy="369332"/>
              </a:xfrm>
              <a:prstGeom prst="rect">
                <a:avLst/>
              </a:prstGeom>
              <a:noFill/>
            </p:spPr>
            <p:txBody>
              <a:bodyPr wrap="square" rtlCol="0">
                <a:spAutoFit/>
              </a:bodyPr>
              <a:lstStyle/>
              <a:p>
                <a:r>
                  <a:rPr lang="en-AE" sz="1800" dirty="0"/>
                  <a:t>0%		  100%</a:t>
                </a:r>
                <a:endParaRPr lang="en-AE" dirty="0"/>
              </a:p>
            </p:txBody>
          </p:sp>
          <p:sp>
            <p:nvSpPr>
              <p:cNvPr id="41" name="Oval 40">
                <a:extLst>
                  <a:ext uri="{FF2B5EF4-FFF2-40B4-BE49-F238E27FC236}">
                    <a16:creationId xmlns:a16="http://schemas.microsoft.com/office/drawing/2014/main" id="{B4A6ACC1-6BDB-664F-8452-BE85FF27F6D3}"/>
                  </a:ext>
                </a:extLst>
              </p:cNvPr>
              <p:cNvSpPr/>
              <p:nvPr/>
            </p:nvSpPr>
            <p:spPr>
              <a:xfrm>
                <a:off x="1908811" y="2392859"/>
                <a:ext cx="148590" cy="16573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E"/>
              </a:p>
            </p:txBody>
          </p:sp>
        </p:grpSp>
        <p:sp>
          <p:nvSpPr>
            <p:cNvPr id="43" name="Rectangle 42">
              <a:extLst>
                <a:ext uri="{FF2B5EF4-FFF2-40B4-BE49-F238E27FC236}">
                  <a16:creationId xmlns:a16="http://schemas.microsoft.com/office/drawing/2014/main" id="{48749165-5531-F449-B3D8-49CE8F58A4C9}"/>
                </a:ext>
              </a:extLst>
            </p:cNvPr>
            <p:cNvSpPr/>
            <p:nvPr/>
          </p:nvSpPr>
          <p:spPr>
            <a:xfrm>
              <a:off x="422910" y="685800"/>
              <a:ext cx="6869430" cy="408051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AE"/>
            </a:p>
          </p:txBody>
        </p:sp>
      </p:grpSp>
      <p:grpSp>
        <p:nvGrpSpPr>
          <p:cNvPr id="94" name="Group 93">
            <a:extLst>
              <a:ext uri="{FF2B5EF4-FFF2-40B4-BE49-F238E27FC236}">
                <a16:creationId xmlns:a16="http://schemas.microsoft.com/office/drawing/2014/main" id="{2A5030E8-B503-8947-BD52-3FF937A51AC1}"/>
              </a:ext>
            </a:extLst>
          </p:cNvPr>
          <p:cNvGrpSpPr/>
          <p:nvPr/>
        </p:nvGrpSpPr>
        <p:grpSpPr>
          <a:xfrm>
            <a:off x="460502" y="4652083"/>
            <a:ext cx="7055168" cy="2727828"/>
            <a:chOff x="443134" y="5292091"/>
            <a:chExt cx="7055168" cy="2727828"/>
          </a:xfrm>
        </p:grpSpPr>
        <p:sp>
          <p:nvSpPr>
            <p:cNvPr id="77" name="Oval 76">
              <a:extLst>
                <a:ext uri="{FF2B5EF4-FFF2-40B4-BE49-F238E27FC236}">
                  <a16:creationId xmlns:a16="http://schemas.microsoft.com/office/drawing/2014/main" id="{5F14CD8D-35F3-3144-B0A7-4E72C4A98C56}"/>
                </a:ext>
              </a:extLst>
            </p:cNvPr>
            <p:cNvSpPr/>
            <p:nvPr/>
          </p:nvSpPr>
          <p:spPr>
            <a:xfrm>
              <a:off x="4566507" y="6290119"/>
              <a:ext cx="2040255" cy="1543050"/>
            </a:xfrm>
            <a:prstGeom prst="ellipse">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AE"/>
            </a:p>
          </p:txBody>
        </p:sp>
        <p:sp>
          <p:nvSpPr>
            <p:cNvPr id="78" name="Rectangle 77">
              <a:extLst>
                <a:ext uri="{FF2B5EF4-FFF2-40B4-BE49-F238E27FC236}">
                  <a16:creationId xmlns:a16="http://schemas.microsoft.com/office/drawing/2014/main" id="{929AA2ED-C009-1A4A-8B4F-E53C558E6DC3}"/>
                </a:ext>
              </a:extLst>
            </p:cNvPr>
            <p:cNvSpPr/>
            <p:nvPr/>
          </p:nvSpPr>
          <p:spPr>
            <a:xfrm>
              <a:off x="4326478" y="7082659"/>
              <a:ext cx="2766060" cy="937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79" name="TextBox 78">
              <a:extLst>
                <a:ext uri="{FF2B5EF4-FFF2-40B4-BE49-F238E27FC236}">
                  <a16:creationId xmlns:a16="http://schemas.microsoft.com/office/drawing/2014/main" id="{B9409BFD-2CB4-3242-925B-2DACFD6797DE}"/>
                </a:ext>
              </a:extLst>
            </p:cNvPr>
            <p:cNvSpPr txBox="1"/>
            <p:nvPr/>
          </p:nvSpPr>
          <p:spPr>
            <a:xfrm>
              <a:off x="4326477" y="7123967"/>
              <a:ext cx="3171825" cy="369332"/>
            </a:xfrm>
            <a:prstGeom prst="rect">
              <a:avLst/>
            </a:prstGeom>
            <a:noFill/>
          </p:spPr>
          <p:txBody>
            <a:bodyPr wrap="square" rtlCol="0">
              <a:spAutoFit/>
            </a:bodyPr>
            <a:lstStyle/>
            <a:p>
              <a:r>
                <a:rPr lang="en-AE" sz="1800" dirty="0"/>
                <a:t>0%		  100%</a:t>
              </a:r>
              <a:endParaRPr lang="en-AE" dirty="0"/>
            </a:p>
          </p:txBody>
        </p:sp>
        <p:sp>
          <p:nvSpPr>
            <p:cNvPr id="80" name="TextBox 79">
              <a:extLst>
                <a:ext uri="{FF2B5EF4-FFF2-40B4-BE49-F238E27FC236}">
                  <a16:creationId xmlns:a16="http://schemas.microsoft.com/office/drawing/2014/main" id="{921C8F13-8BF8-F44F-A0FC-64FE78B9D246}"/>
                </a:ext>
              </a:extLst>
            </p:cNvPr>
            <p:cNvSpPr txBox="1"/>
            <p:nvPr/>
          </p:nvSpPr>
          <p:spPr>
            <a:xfrm>
              <a:off x="4413229" y="5767603"/>
              <a:ext cx="2674620" cy="400110"/>
            </a:xfrm>
            <a:prstGeom prst="rect">
              <a:avLst/>
            </a:prstGeom>
            <a:noFill/>
          </p:spPr>
          <p:txBody>
            <a:bodyPr wrap="square" rtlCol="0">
              <a:spAutoFit/>
            </a:bodyPr>
            <a:lstStyle/>
            <a:p>
              <a:r>
                <a:rPr lang="en-US" sz="1000" b="1" dirty="0"/>
                <a:t>Percentage of customer service requests with a trackable order id </a:t>
              </a:r>
              <a:endParaRPr lang="en-AE" sz="1000" b="1" dirty="0"/>
            </a:p>
          </p:txBody>
        </p:sp>
        <p:cxnSp>
          <p:nvCxnSpPr>
            <p:cNvPr id="81" name="Straight Arrow Connector 80">
              <a:extLst>
                <a:ext uri="{FF2B5EF4-FFF2-40B4-BE49-F238E27FC236}">
                  <a16:creationId xmlns:a16="http://schemas.microsoft.com/office/drawing/2014/main" id="{6A29E0CC-DEE0-B740-BC9A-8306C1461361}"/>
                </a:ext>
              </a:extLst>
            </p:cNvPr>
            <p:cNvCxnSpPr>
              <a:cxnSpLocks/>
            </p:cNvCxnSpPr>
            <p:nvPr/>
          </p:nvCxnSpPr>
          <p:spPr>
            <a:xfrm flipV="1">
              <a:off x="5528681" y="6510553"/>
              <a:ext cx="695621" cy="566566"/>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82" name="Oval 81">
              <a:extLst>
                <a:ext uri="{FF2B5EF4-FFF2-40B4-BE49-F238E27FC236}">
                  <a16:creationId xmlns:a16="http://schemas.microsoft.com/office/drawing/2014/main" id="{F852CA54-DD0A-A44B-8E3E-CAD65013D1F2}"/>
                </a:ext>
              </a:extLst>
            </p:cNvPr>
            <p:cNvSpPr/>
            <p:nvPr/>
          </p:nvSpPr>
          <p:spPr>
            <a:xfrm>
              <a:off x="5437241" y="7008539"/>
              <a:ext cx="148590" cy="16573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E"/>
            </a:p>
          </p:txBody>
        </p:sp>
        <p:sp>
          <p:nvSpPr>
            <p:cNvPr id="84" name="TextBox 83">
              <a:extLst>
                <a:ext uri="{FF2B5EF4-FFF2-40B4-BE49-F238E27FC236}">
                  <a16:creationId xmlns:a16="http://schemas.microsoft.com/office/drawing/2014/main" id="{CBFFBAF0-DD40-A64C-BEB6-C6EA89E491EA}"/>
                </a:ext>
              </a:extLst>
            </p:cNvPr>
            <p:cNvSpPr txBox="1"/>
            <p:nvPr/>
          </p:nvSpPr>
          <p:spPr>
            <a:xfrm>
              <a:off x="3014884" y="5429251"/>
              <a:ext cx="2674620" cy="584775"/>
            </a:xfrm>
            <a:prstGeom prst="rect">
              <a:avLst/>
            </a:prstGeom>
            <a:noFill/>
          </p:spPr>
          <p:txBody>
            <a:bodyPr wrap="square" rtlCol="0">
              <a:spAutoFit/>
            </a:bodyPr>
            <a:lstStyle/>
            <a:p>
              <a:r>
                <a:rPr lang="en-AE" sz="1800" b="1" dirty="0"/>
                <a:t>Completeness</a:t>
              </a:r>
            </a:p>
            <a:p>
              <a:endParaRPr lang="en-AE" dirty="0"/>
            </a:p>
          </p:txBody>
        </p:sp>
        <p:grpSp>
          <p:nvGrpSpPr>
            <p:cNvPr id="85" name="Group 84">
              <a:extLst>
                <a:ext uri="{FF2B5EF4-FFF2-40B4-BE49-F238E27FC236}">
                  <a16:creationId xmlns:a16="http://schemas.microsoft.com/office/drawing/2014/main" id="{26EA242B-4E3F-4440-984F-77DA8F3486AC}"/>
                </a:ext>
              </a:extLst>
            </p:cNvPr>
            <p:cNvGrpSpPr/>
            <p:nvPr/>
          </p:nvGrpSpPr>
          <p:grpSpPr>
            <a:xfrm>
              <a:off x="734599" y="5816104"/>
              <a:ext cx="3171825" cy="2188886"/>
              <a:chOff x="714375" y="1209813"/>
              <a:chExt cx="3171825" cy="2188886"/>
            </a:xfrm>
          </p:grpSpPr>
          <p:sp>
            <p:nvSpPr>
              <p:cNvPr id="88" name="Oval 87">
                <a:extLst>
                  <a:ext uri="{FF2B5EF4-FFF2-40B4-BE49-F238E27FC236}">
                    <a16:creationId xmlns:a16="http://schemas.microsoft.com/office/drawing/2014/main" id="{23637E53-9E66-7D48-A899-8F256C34B6B6}"/>
                  </a:ext>
                </a:extLst>
              </p:cNvPr>
              <p:cNvSpPr/>
              <p:nvPr/>
            </p:nvSpPr>
            <p:spPr>
              <a:xfrm>
                <a:off x="954405" y="1668899"/>
                <a:ext cx="2040255" cy="1543050"/>
              </a:xfrm>
              <a:prstGeom prst="ellipse">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AE"/>
              </a:p>
            </p:txBody>
          </p:sp>
          <p:sp>
            <p:nvSpPr>
              <p:cNvPr id="89" name="Rectangle 88">
                <a:extLst>
                  <a:ext uri="{FF2B5EF4-FFF2-40B4-BE49-F238E27FC236}">
                    <a16:creationId xmlns:a16="http://schemas.microsoft.com/office/drawing/2014/main" id="{C9647487-9FA0-E448-B36C-915434CA2CC3}"/>
                  </a:ext>
                </a:extLst>
              </p:cNvPr>
              <p:cNvSpPr/>
              <p:nvPr/>
            </p:nvSpPr>
            <p:spPr>
              <a:xfrm>
                <a:off x="714376" y="2461439"/>
                <a:ext cx="2766060" cy="937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dirty="0"/>
              </a:p>
            </p:txBody>
          </p:sp>
          <p:cxnSp>
            <p:nvCxnSpPr>
              <p:cNvPr id="90" name="Straight Arrow Connector 89">
                <a:extLst>
                  <a:ext uri="{FF2B5EF4-FFF2-40B4-BE49-F238E27FC236}">
                    <a16:creationId xmlns:a16="http://schemas.microsoft.com/office/drawing/2014/main" id="{9FB7DC34-2607-5B4D-8A80-98362D8ED984}"/>
                  </a:ext>
                </a:extLst>
              </p:cNvPr>
              <p:cNvCxnSpPr>
                <a:cxnSpLocks/>
                <a:endCxn id="88" idx="7"/>
              </p:cNvCxnSpPr>
              <p:nvPr/>
            </p:nvCxnSpPr>
            <p:spPr>
              <a:xfrm flipV="1">
                <a:off x="2000251" y="1894873"/>
                <a:ext cx="695621" cy="566566"/>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78032542-6507-3F4A-B40D-BBE5F5B5FD78}"/>
                  </a:ext>
                </a:extLst>
              </p:cNvPr>
              <p:cNvSpPr txBox="1"/>
              <p:nvPr/>
            </p:nvSpPr>
            <p:spPr>
              <a:xfrm>
                <a:off x="714375" y="2502747"/>
                <a:ext cx="3171825" cy="369332"/>
              </a:xfrm>
              <a:prstGeom prst="rect">
                <a:avLst/>
              </a:prstGeom>
              <a:noFill/>
            </p:spPr>
            <p:txBody>
              <a:bodyPr wrap="square" rtlCol="0">
                <a:spAutoFit/>
              </a:bodyPr>
              <a:lstStyle/>
              <a:p>
                <a:r>
                  <a:rPr lang="en-AE" sz="1800" dirty="0"/>
                  <a:t>0%		  100%</a:t>
                </a:r>
                <a:endParaRPr lang="en-AE" dirty="0"/>
              </a:p>
            </p:txBody>
          </p:sp>
          <p:sp>
            <p:nvSpPr>
              <p:cNvPr id="92" name="Oval 91">
                <a:extLst>
                  <a:ext uri="{FF2B5EF4-FFF2-40B4-BE49-F238E27FC236}">
                    <a16:creationId xmlns:a16="http://schemas.microsoft.com/office/drawing/2014/main" id="{746A0DB1-E2F5-7E46-9A83-30F364153641}"/>
                  </a:ext>
                </a:extLst>
              </p:cNvPr>
              <p:cNvSpPr/>
              <p:nvPr/>
            </p:nvSpPr>
            <p:spPr>
              <a:xfrm>
                <a:off x="1908811" y="2392859"/>
                <a:ext cx="148590" cy="16573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E"/>
              </a:p>
            </p:txBody>
          </p:sp>
          <p:sp>
            <p:nvSpPr>
              <p:cNvPr id="93" name="TextBox 92">
                <a:extLst>
                  <a:ext uri="{FF2B5EF4-FFF2-40B4-BE49-F238E27FC236}">
                    <a16:creationId xmlns:a16="http://schemas.microsoft.com/office/drawing/2014/main" id="{2FAA1B21-A8CA-BA4B-A177-4AE20A62120C}"/>
                  </a:ext>
                </a:extLst>
              </p:cNvPr>
              <p:cNvSpPr txBox="1"/>
              <p:nvPr/>
            </p:nvSpPr>
            <p:spPr>
              <a:xfrm>
                <a:off x="805816" y="1209813"/>
                <a:ext cx="2674620" cy="400110"/>
              </a:xfrm>
              <a:prstGeom prst="rect">
                <a:avLst/>
              </a:prstGeom>
              <a:noFill/>
            </p:spPr>
            <p:txBody>
              <a:bodyPr wrap="square" rtlCol="0">
                <a:spAutoFit/>
              </a:bodyPr>
              <a:lstStyle/>
              <a:p>
                <a:r>
                  <a:rPr lang="en-US" sz="1000" b="1" dirty="0"/>
                  <a:t>Percentage of records with complete brand names</a:t>
                </a:r>
                <a:endParaRPr lang="en-AE" sz="1000" b="1" dirty="0"/>
              </a:p>
            </p:txBody>
          </p:sp>
        </p:grpSp>
        <p:sp>
          <p:nvSpPr>
            <p:cNvPr id="87" name="Rectangle 86">
              <a:extLst>
                <a:ext uri="{FF2B5EF4-FFF2-40B4-BE49-F238E27FC236}">
                  <a16:creationId xmlns:a16="http://schemas.microsoft.com/office/drawing/2014/main" id="{D993012E-96A8-904D-9640-F36362F26CE0}"/>
                </a:ext>
              </a:extLst>
            </p:cNvPr>
            <p:cNvSpPr/>
            <p:nvPr/>
          </p:nvSpPr>
          <p:spPr>
            <a:xfrm>
              <a:off x="443134" y="5292091"/>
              <a:ext cx="6869430" cy="241577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AE" dirty="0"/>
            </a:p>
          </p:txBody>
        </p:sp>
      </p:grpSp>
      <p:sp>
        <p:nvSpPr>
          <p:cNvPr id="97" name="Rectangle 96">
            <a:extLst>
              <a:ext uri="{FF2B5EF4-FFF2-40B4-BE49-F238E27FC236}">
                <a16:creationId xmlns:a16="http://schemas.microsoft.com/office/drawing/2014/main" id="{8BD74E86-FBE2-7C47-BF22-FBB03C37604C}"/>
              </a:ext>
            </a:extLst>
          </p:cNvPr>
          <p:cNvSpPr/>
          <p:nvPr/>
        </p:nvSpPr>
        <p:spPr>
          <a:xfrm>
            <a:off x="4343846" y="9155550"/>
            <a:ext cx="2766060" cy="937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102" name="TextBox 101">
            <a:extLst>
              <a:ext uri="{FF2B5EF4-FFF2-40B4-BE49-F238E27FC236}">
                <a16:creationId xmlns:a16="http://schemas.microsoft.com/office/drawing/2014/main" id="{3AC7221C-ED58-B443-8CCC-B791693D511F}"/>
              </a:ext>
            </a:extLst>
          </p:cNvPr>
          <p:cNvSpPr txBox="1"/>
          <p:nvPr/>
        </p:nvSpPr>
        <p:spPr>
          <a:xfrm>
            <a:off x="3032252" y="7502142"/>
            <a:ext cx="2674620" cy="584775"/>
          </a:xfrm>
          <a:prstGeom prst="rect">
            <a:avLst/>
          </a:prstGeom>
          <a:noFill/>
        </p:spPr>
        <p:txBody>
          <a:bodyPr wrap="square" rtlCol="0">
            <a:spAutoFit/>
          </a:bodyPr>
          <a:lstStyle/>
          <a:p>
            <a:r>
              <a:rPr lang="en-AE" sz="1800" b="1" dirty="0"/>
              <a:t>Accuracy</a:t>
            </a:r>
          </a:p>
          <a:p>
            <a:endParaRPr lang="en-AE" dirty="0"/>
          </a:p>
        </p:txBody>
      </p:sp>
      <p:grpSp>
        <p:nvGrpSpPr>
          <p:cNvPr id="103" name="Group 102">
            <a:extLst>
              <a:ext uri="{FF2B5EF4-FFF2-40B4-BE49-F238E27FC236}">
                <a16:creationId xmlns:a16="http://schemas.microsoft.com/office/drawing/2014/main" id="{3C600878-D85C-0846-90A5-D45FFC399DA2}"/>
              </a:ext>
            </a:extLst>
          </p:cNvPr>
          <p:cNvGrpSpPr/>
          <p:nvPr/>
        </p:nvGrpSpPr>
        <p:grpSpPr>
          <a:xfrm>
            <a:off x="751967" y="7879430"/>
            <a:ext cx="3171825" cy="2198451"/>
            <a:chOff x="714375" y="1200248"/>
            <a:chExt cx="3171825" cy="2198451"/>
          </a:xfrm>
        </p:grpSpPr>
        <p:sp>
          <p:nvSpPr>
            <p:cNvPr id="105" name="Oval 104">
              <a:extLst>
                <a:ext uri="{FF2B5EF4-FFF2-40B4-BE49-F238E27FC236}">
                  <a16:creationId xmlns:a16="http://schemas.microsoft.com/office/drawing/2014/main" id="{FBA41DDC-75C9-654E-8706-415767F3A419}"/>
                </a:ext>
              </a:extLst>
            </p:cNvPr>
            <p:cNvSpPr/>
            <p:nvPr/>
          </p:nvSpPr>
          <p:spPr>
            <a:xfrm>
              <a:off x="954405" y="1668899"/>
              <a:ext cx="2040255" cy="1543050"/>
            </a:xfrm>
            <a:prstGeom prst="ellipse">
              <a:avLst/>
            </a:prstGeom>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AE"/>
            </a:p>
          </p:txBody>
        </p:sp>
        <p:sp>
          <p:nvSpPr>
            <p:cNvPr id="106" name="Rectangle 105">
              <a:extLst>
                <a:ext uri="{FF2B5EF4-FFF2-40B4-BE49-F238E27FC236}">
                  <a16:creationId xmlns:a16="http://schemas.microsoft.com/office/drawing/2014/main" id="{DAF3A151-F2CF-6B44-9032-7BF3ACDD77DB}"/>
                </a:ext>
              </a:extLst>
            </p:cNvPr>
            <p:cNvSpPr/>
            <p:nvPr/>
          </p:nvSpPr>
          <p:spPr>
            <a:xfrm>
              <a:off x="714376" y="2461439"/>
              <a:ext cx="2766060" cy="937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dirty="0"/>
            </a:p>
          </p:txBody>
        </p:sp>
        <p:cxnSp>
          <p:nvCxnSpPr>
            <p:cNvPr id="107" name="Straight Arrow Connector 106">
              <a:extLst>
                <a:ext uri="{FF2B5EF4-FFF2-40B4-BE49-F238E27FC236}">
                  <a16:creationId xmlns:a16="http://schemas.microsoft.com/office/drawing/2014/main" id="{E4E6AE9B-125A-714F-9176-2EF1B1DD52DE}"/>
                </a:ext>
              </a:extLst>
            </p:cNvPr>
            <p:cNvCxnSpPr>
              <a:cxnSpLocks/>
              <a:endCxn id="105" idx="7"/>
            </p:cNvCxnSpPr>
            <p:nvPr/>
          </p:nvCxnSpPr>
          <p:spPr>
            <a:xfrm flipV="1">
              <a:off x="2000251" y="1894873"/>
              <a:ext cx="695621" cy="566566"/>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08" name="TextBox 107">
              <a:extLst>
                <a:ext uri="{FF2B5EF4-FFF2-40B4-BE49-F238E27FC236}">
                  <a16:creationId xmlns:a16="http://schemas.microsoft.com/office/drawing/2014/main" id="{4F897FD6-17A3-9A4F-A273-AE70061927A7}"/>
                </a:ext>
              </a:extLst>
            </p:cNvPr>
            <p:cNvSpPr txBox="1"/>
            <p:nvPr/>
          </p:nvSpPr>
          <p:spPr>
            <a:xfrm>
              <a:off x="714375" y="2502747"/>
              <a:ext cx="3171825" cy="369332"/>
            </a:xfrm>
            <a:prstGeom prst="rect">
              <a:avLst/>
            </a:prstGeom>
            <a:noFill/>
          </p:spPr>
          <p:txBody>
            <a:bodyPr wrap="square" rtlCol="0">
              <a:spAutoFit/>
            </a:bodyPr>
            <a:lstStyle/>
            <a:p>
              <a:r>
                <a:rPr lang="en-AE" sz="1800" dirty="0"/>
                <a:t>0%		  100%</a:t>
              </a:r>
              <a:endParaRPr lang="en-AE" dirty="0"/>
            </a:p>
          </p:txBody>
        </p:sp>
        <p:sp>
          <p:nvSpPr>
            <p:cNvPr id="109" name="Oval 108">
              <a:extLst>
                <a:ext uri="{FF2B5EF4-FFF2-40B4-BE49-F238E27FC236}">
                  <a16:creationId xmlns:a16="http://schemas.microsoft.com/office/drawing/2014/main" id="{8E4FFF2A-0119-9843-B0A6-0BC608720AF2}"/>
                </a:ext>
              </a:extLst>
            </p:cNvPr>
            <p:cNvSpPr/>
            <p:nvPr/>
          </p:nvSpPr>
          <p:spPr>
            <a:xfrm>
              <a:off x="1908811" y="2392859"/>
              <a:ext cx="148590" cy="16573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E"/>
            </a:p>
          </p:txBody>
        </p:sp>
        <p:sp>
          <p:nvSpPr>
            <p:cNvPr id="110" name="TextBox 109">
              <a:extLst>
                <a:ext uri="{FF2B5EF4-FFF2-40B4-BE49-F238E27FC236}">
                  <a16:creationId xmlns:a16="http://schemas.microsoft.com/office/drawing/2014/main" id="{21661C2C-DF4E-7E43-95FA-CBFC0D4DC23F}"/>
                </a:ext>
              </a:extLst>
            </p:cNvPr>
            <p:cNvSpPr txBox="1"/>
            <p:nvPr/>
          </p:nvSpPr>
          <p:spPr>
            <a:xfrm>
              <a:off x="813896" y="1200248"/>
              <a:ext cx="2674620" cy="400110"/>
            </a:xfrm>
            <a:prstGeom prst="rect">
              <a:avLst/>
            </a:prstGeom>
            <a:noFill/>
          </p:spPr>
          <p:txBody>
            <a:bodyPr wrap="square" rtlCol="0">
              <a:spAutoFit/>
            </a:bodyPr>
            <a:lstStyle/>
            <a:p>
              <a:r>
                <a:rPr lang="en-US" sz="1000" b="1" dirty="0"/>
                <a:t>Percentage of records with accurate brand names</a:t>
              </a:r>
              <a:endParaRPr lang="en-AE" sz="1000" b="1" dirty="0"/>
            </a:p>
          </p:txBody>
        </p:sp>
      </p:grpSp>
      <p:sp>
        <p:nvSpPr>
          <p:cNvPr id="104" name="Rectangle 103">
            <a:extLst>
              <a:ext uri="{FF2B5EF4-FFF2-40B4-BE49-F238E27FC236}">
                <a16:creationId xmlns:a16="http://schemas.microsoft.com/office/drawing/2014/main" id="{A09B6BF4-1663-3944-9B51-49EABE863D15}"/>
              </a:ext>
            </a:extLst>
          </p:cNvPr>
          <p:cNvSpPr/>
          <p:nvPr/>
        </p:nvSpPr>
        <p:spPr>
          <a:xfrm>
            <a:off x="460502" y="7364982"/>
            <a:ext cx="6869430" cy="241577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AE" dirty="0"/>
          </a:p>
        </p:txBody>
      </p:sp>
      <p:sp>
        <p:nvSpPr>
          <p:cNvPr id="59" name="TextBox 58">
            <a:extLst>
              <a:ext uri="{FF2B5EF4-FFF2-40B4-BE49-F238E27FC236}">
                <a16:creationId xmlns:a16="http://schemas.microsoft.com/office/drawing/2014/main" id="{C8AA45CA-E692-2A4E-9EC3-54C0C6BEC1A8}"/>
              </a:ext>
            </a:extLst>
          </p:cNvPr>
          <p:cNvSpPr txBox="1"/>
          <p:nvPr/>
        </p:nvSpPr>
        <p:spPr>
          <a:xfrm>
            <a:off x="4369562" y="824404"/>
            <a:ext cx="2674620" cy="400110"/>
          </a:xfrm>
          <a:prstGeom prst="rect">
            <a:avLst/>
          </a:prstGeom>
          <a:noFill/>
        </p:spPr>
        <p:txBody>
          <a:bodyPr wrap="square" rtlCol="0">
            <a:spAutoFit/>
          </a:bodyPr>
          <a:lstStyle/>
          <a:p>
            <a:r>
              <a:rPr lang="en-US" sz="1000" b="1" dirty="0"/>
              <a:t>Percentage of customers with consistent </a:t>
            </a:r>
          </a:p>
          <a:p>
            <a:r>
              <a:rPr lang="en-US" sz="1000" b="1" dirty="0" err="1"/>
              <a:t>firstname</a:t>
            </a:r>
            <a:endParaRPr lang="en-AE" sz="1000" b="1" dirty="0"/>
          </a:p>
        </p:txBody>
      </p:sp>
      <p:sp>
        <p:nvSpPr>
          <p:cNvPr id="61" name="TextBox 60">
            <a:extLst>
              <a:ext uri="{FF2B5EF4-FFF2-40B4-BE49-F238E27FC236}">
                <a16:creationId xmlns:a16="http://schemas.microsoft.com/office/drawing/2014/main" id="{5374B746-1DA4-E84F-AB23-71118E20CEC4}"/>
              </a:ext>
            </a:extLst>
          </p:cNvPr>
          <p:cNvSpPr txBox="1"/>
          <p:nvPr/>
        </p:nvSpPr>
        <p:spPr>
          <a:xfrm>
            <a:off x="657446" y="2709269"/>
            <a:ext cx="2674620" cy="400110"/>
          </a:xfrm>
          <a:prstGeom prst="rect">
            <a:avLst/>
          </a:prstGeom>
          <a:noFill/>
        </p:spPr>
        <p:txBody>
          <a:bodyPr wrap="square" rtlCol="0">
            <a:spAutoFit/>
          </a:bodyPr>
          <a:lstStyle/>
          <a:p>
            <a:r>
              <a:rPr lang="en-US" sz="1000" b="1" dirty="0"/>
              <a:t>Percentage of customers with consistent </a:t>
            </a:r>
          </a:p>
          <a:p>
            <a:r>
              <a:rPr lang="en-US" sz="1000" b="1" dirty="0"/>
              <a:t>email</a:t>
            </a:r>
            <a:endParaRPr lang="en-AE" sz="1000" b="1" dirty="0"/>
          </a:p>
        </p:txBody>
      </p:sp>
      <p:sp>
        <p:nvSpPr>
          <p:cNvPr id="62" name="TextBox 61">
            <a:extLst>
              <a:ext uri="{FF2B5EF4-FFF2-40B4-BE49-F238E27FC236}">
                <a16:creationId xmlns:a16="http://schemas.microsoft.com/office/drawing/2014/main" id="{5683CD57-157D-874C-A0C5-C9CF54CC6D66}"/>
              </a:ext>
            </a:extLst>
          </p:cNvPr>
          <p:cNvSpPr txBox="1"/>
          <p:nvPr/>
        </p:nvSpPr>
        <p:spPr>
          <a:xfrm>
            <a:off x="4229716" y="2716640"/>
            <a:ext cx="2674620" cy="400110"/>
          </a:xfrm>
          <a:prstGeom prst="rect">
            <a:avLst/>
          </a:prstGeom>
          <a:noFill/>
        </p:spPr>
        <p:txBody>
          <a:bodyPr wrap="square" rtlCol="0">
            <a:spAutoFit/>
          </a:bodyPr>
          <a:lstStyle/>
          <a:p>
            <a:r>
              <a:rPr lang="en-US" sz="1000" b="1" dirty="0"/>
              <a:t>Percentage of listings with products that have a consistent Shoe type</a:t>
            </a:r>
            <a:endParaRPr lang="en-AE" sz="1000" b="1" dirty="0"/>
          </a:p>
        </p:txBody>
      </p:sp>
    </p:spTree>
    <p:extLst>
      <p:ext uri="{BB962C8B-B14F-4D97-AF65-F5344CB8AC3E}">
        <p14:creationId xmlns:p14="http://schemas.microsoft.com/office/powerpoint/2010/main" val="2151041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68"/>
        <p:cNvGrpSpPr/>
        <p:nvPr/>
      </p:nvGrpSpPr>
      <p:grpSpPr>
        <a:xfrm>
          <a:off x="0" y="0"/>
          <a:ext cx="0" cy="0"/>
          <a:chOff x="0" y="0"/>
          <a:chExt cx="0" cy="0"/>
        </a:xfrm>
      </p:grpSpPr>
      <p:sp>
        <p:nvSpPr>
          <p:cNvPr id="269" name="Google Shape;269;p65"/>
          <p:cNvSpPr/>
          <p:nvPr/>
        </p:nvSpPr>
        <p:spPr>
          <a:xfrm>
            <a:off x="539850" y="4051175"/>
            <a:ext cx="66927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5</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Master Data Management</a:t>
            </a:r>
            <a:endParaRPr sz="3000">
              <a:solidFill>
                <a:srgbClr val="FFFFFF"/>
              </a:solidFill>
              <a:latin typeface="Open Sans"/>
              <a:ea typeface="Open Sans"/>
              <a:cs typeface="Open Sans"/>
              <a:sym typeface="Open Sans"/>
            </a:endParaRPr>
          </a:p>
          <a:p>
            <a:pPr marL="0" lvl="0" indent="0" algn="ctr" rtl="0">
              <a:lnSpc>
                <a:spcPct val="150000"/>
              </a:lnSpc>
              <a:spcBef>
                <a:spcPts val="0"/>
              </a:spcBef>
              <a:spcAft>
                <a:spcPts val="0"/>
              </a:spcAft>
              <a:buClr>
                <a:schemeClr val="lt1"/>
              </a:buClr>
              <a:buFont typeface="Open Sans"/>
              <a:buNone/>
            </a:pPr>
            <a:r>
              <a:rPr lang="en" sz="3000">
                <a:solidFill>
                  <a:schemeClr val="lt1"/>
                </a:solidFill>
                <a:latin typeface="Open Sans"/>
                <a:ea typeface="Open Sans"/>
                <a:cs typeface="Open Sans"/>
                <a:sym typeface="Open Sans"/>
              </a:rPr>
              <a:t>Part 1: MDM Architecture</a:t>
            </a:r>
            <a:endParaRPr sz="3000">
              <a:solidFill>
                <a:srgbClr val="FFFFFF"/>
              </a:solidFill>
              <a:latin typeface="Open Sans"/>
              <a:ea typeface="Open Sans"/>
              <a:cs typeface="Open Sans"/>
              <a:sym typeface="Open Sans"/>
            </a:endParaRPr>
          </a:p>
        </p:txBody>
      </p:sp>
      <p:sp>
        <p:nvSpPr>
          <p:cNvPr id="270" name="Google Shape;270;p6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66"/>
          <p:cNvSpPr txBox="1">
            <a:spLocks noGrp="1"/>
          </p:cNvSpPr>
          <p:nvPr>
            <p:ph type="body" idx="1"/>
          </p:nvPr>
        </p:nvSpPr>
        <p:spPr>
          <a:xfrm>
            <a:off x="439225" y="-63075"/>
            <a:ext cx="6907500" cy="4777800"/>
          </a:xfrm>
          <a:prstGeom prst="rect">
            <a:avLst/>
          </a:prstGeom>
        </p:spPr>
        <p:txBody>
          <a:bodyPr spcFirstLastPara="1" wrap="square" lIns="91425" tIns="91425" rIns="91425" bIns="91425" anchor="t" anchorCtr="0">
            <a:noAutofit/>
          </a:bodyPr>
          <a:lstStyle/>
          <a:p>
            <a:pPr marL="0" marR="241300" lvl="0" indent="0" algn="just" rtl="0">
              <a:lnSpc>
                <a:spcPct val="150000"/>
              </a:lnSpc>
              <a:spcBef>
                <a:spcPts val="3800"/>
              </a:spcBef>
              <a:spcAft>
                <a:spcPts val="0"/>
              </a:spcAft>
              <a:buNone/>
            </a:pPr>
            <a:r>
              <a:rPr lang="en" sz="1600">
                <a:solidFill>
                  <a:srgbClr val="525C65"/>
                </a:solidFill>
                <a:highlight>
                  <a:srgbClr val="FFFFFF"/>
                </a:highlight>
                <a:latin typeface="Open Sans"/>
                <a:ea typeface="Open Sans"/>
                <a:cs typeface="Open Sans"/>
                <a:sym typeface="Open Sans"/>
              </a:rPr>
              <a:t>Based on what you’ve read about SneakerPark’s systems and business model, sketch out a proposed </a:t>
            </a:r>
            <a:r>
              <a:rPr lang="en" sz="1600" b="1">
                <a:solidFill>
                  <a:srgbClr val="525C65"/>
                </a:solidFill>
                <a:highlight>
                  <a:srgbClr val="FFFFFF"/>
                </a:highlight>
                <a:latin typeface="Open Sans"/>
                <a:ea typeface="Open Sans"/>
                <a:cs typeface="Open Sans"/>
                <a:sym typeface="Open Sans"/>
              </a:rPr>
              <a:t>MDM implementation architecture</a:t>
            </a:r>
            <a:r>
              <a:rPr lang="en" sz="1600">
                <a:solidFill>
                  <a:srgbClr val="525C65"/>
                </a:solidFill>
                <a:highlight>
                  <a:srgbClr val="FFFFFF"/>
                </a:highlight>
                <a:latin typeface="Open Sans"/>
                <a:ea typeface="Open Sans"/>
                <a:cs typeface="Open Sans"/>
                <a:sym typeface="Open Sans"/>
              </a:rPr>
              <a:t>, and write a </a:t>
            </a:r>
            <a:r>
              <a:rPr lang="en" sz="1600" b="1">
                <a:solidFill>
                  <a:srgbClr val="525C65"/>
                </a:solidFill>
                <a:highlight>
                  <a:srgbClr val="FFFFFF"/>
                </a:highlight>
                <a:latin typeface="Open Sans"/>
                <a:ea typeface="Open Sans"/>
                <a:cs typeface="Open Sans"/>
                <a:sym typeface="Open Sans"/>
              </a:rPr>
              <a:t>detailed explanation</a:t>
            </a:r>
            <a:r>
              <a:rPr lang="en" sz="1600">
                <a:solidFill>
                  <a:srgbClr val="525C65"/>
                </a:solidFill>
                <a:highlight>
                  <a:srgbClr val="FFFFFF"/>
                </a:highlight>
                <a:latin typeface="Open Sans"/>
                <a:ea typeface="Open Sans"/>
                <a:cs typeface="Open Sans"/>
                <a:sym typeface="Open Sans"/>
              </a:rPr>
              <a:t> of </a:t>
            </a:r>
            <a:r>
              <a:rPr lang="en" sz="1600" b="1">
                <a:solidFill>
                  <a:srgbClr val="525C65"/>
                </a:solidFill>
                <a:highlight>
                  <a:srgbClr val="FFFFFF"/>
                </a:highlight>
                <a:latin typeface="Open Sans"/>
                <a:ea typeface="Open Sans"/>
                <a:cs typeface="Open Sans"/>
                <a:sym typeface="Open Sans"/>
              </a:rPr>
              <a:t>why</a:t>
            </a:r>
            <a:r>
              <a:rPr lang="en" sz="1600">
                <a:solidFill>
                  <a:srgbClr val="525C65"/>
                </a:solidFill>
                <a:highlight>
                  <a:srgbClr val="FFFFFF"/>
                </a:highlight>
                <a:latin typeface="Open Sans"/>
                <a:ea typeface="Open Sans"/>
                <a:cs typeface="Open Sans"/>
                <a:sym typeface="Open Sans"/>
              </a:rPr>
              <a:t> you chose this specific approach.</a:t>
            </a:r>
            <a:endParaRPr sz="1600">
              <a:solidFill>
                <a:srgbClr val="525C65"/>
              </a:solidFill>
              <a:highlight>
                <a:srgbClr val="FFFFFF"/>
              </a:highlight>
              <a:latin typeface="Open Sans"/>
              <a:ea typeface="Open Sans"/>
              <a:cs typeface="Open Sans"/>
              <a:sym typeface="Open Sans"/>
            </a:endParaRPr>
          </a:p>
          <a:p>
            <a:pPr marL="0" marR="241300" lvl="0" indent="0" algn="just" rtl="0">
              <a:lnSpc>
                <a:spcPct val="150000"/>
              </a:lnSpc>
              <a:spcBef>
                <a:spcPts val="3800"/>
              </a:spcBef>
              <a:spcAft>
                <a:spcPts val="0"/>
              </a:spcAft>
              <a:buNone/>
            </a:pPr>
            <a:r>
              <a:rPr lang="en" sz="1600" b="1">
                <a:solidFill>
                  <a:srgbClr val="525C65"/>
                </a:solidFill>
                <a:highlight>
                  <a:schemeClr val="lt1"/>
                </a:highlight>
                <a:latin typeface="Open Sans"/>
                <a:ea typeface="Open Sans"/>
                <a:cs typeface="Open Sans"/>
                <a:sym typeface="Open Sans"/>
              </a:rPr>
              <a:t>Tip:</a:t>
            </a:r>
            <a:r>
              <a:rPr lang="en" sz="1600">
                <a:solidFill>
                  <a:srgbClr val="525C65"/>
                </a:solidFill>
                <a:highlight>
                  <a:schemeClr val="lt1"/>
                </a:highlight>
                <a:latin typeface="Open Sans"/>
                <a:ea typeface="Open Sans"/>
                <a:cs typeface="Open Sans"/>
                <a:sym typeface="Open Sans"/>
              </a:rPr>
              <a:t> Think about how your plan and its implementation might affect existing systems.</a:t>
            </a:r>
            <a:endParaRPr sz="1600">
              <a:solidFill>
                <a:srgbClr val="525C65"/>
              </a:solidFill>
              <a:highlight>
                <a:srgbClr val="FFFFFF"/>
              </a:highlight>
              <a:latin typeface="Open Sans"/>
              <a:ea typeface="Open Sans"/>
              <a:cs typeface="Open Sans"/>
              <a:sym typeface="Open Sans"/>
            </a:endParaRPr>
          </a:p>
          <a:p>
            <a:pPr marL="0" lvl="0" indent="0" algn="just" rtl="0">
              <a:spcBef>
                <a:spcPts val="1100"/>
              </a:spcBef>
              <a:spcAft>
                <a:spcPts val="0"/>
              </a:spcAft>
              <a:buNone/>
            </a:pPr>
            <a:r>
              <a:rPr lang="en" sz="1600" b="1">
                <a:solidFill>
                  <a:srgbClr val="525C65"/>
                </a:solidFill>
                <a:highlight>
                  <a:schemeClr val="lt1"/>
                </a:highlight>
                <a:latin typeface="Open Sans"/>
                <a:ea typeface="Open Sans"/>
                <a:cs typeface="Open Sans"/>
                <a:sym typeface="Open Sans"/>
              </a:rPr>
              <a:t>Replace example screenshot below with your own solutions (obviously feel free to take more space). </a:t>
            </a:r>
            <a:endParaRPr sz="1600" b="1">
              <a:solidFill>
                <a:srgbClr val="525C65"/>
              </a:solidFill>
              <a:highlight>
                <a:schemeClr val="lt1"/>
              </a:highlight>
              <a:latin typeface="Open Sans"/>
              <a:ea typeface="Open Sans"/>
              <a:cs typeface="Open Sans"/>
              <a:sym typeface="Open Sans"/>
            </a:endParaRPr>
          </a:p>
          <a:p>
            <a:pPr marL="0" lvl="0" indent="0" algn="just" rtl="0">
              <a:spcBef>
                <a:spcPts val="1600"/>
              </a:spcBef>
              <a:spcAft>
                <a:spcPts val="0"/>
              </a:spcAft>
              <a:buNone/>
            </a:pPr>
            <a:r>
              <a:rPr lang="en" sz="1600" b="1">
                <a:solidFill>
                  <a:srgbClr val="525C65"/>
                </a:solidFill>
                <a:highlight>
                  <a:schemeClr val="lt1"/>
                </a:highlight>
                <a:latin typeface="Open Sans"/>
                <a:ea typeface="Open Sans"/>
                <a:cs typeface="Open Sans"/>
                <a:sym typeface="Open Sans"/>
              </a:rPr>
              <a:t>Next, please write at least a paragraph explaining  your choice.</a:t>
            </a:r>
            <a:endParaRPr sz="1600">
              <a:solidFill>
                <a:srgbClr val="525C65"/>
              </a:solidFill>
              <a:highlight>
                <a:schemeClr val="lt1"/>
              </a:highlight>
              <a:latin typeface="Open Sans"/>
              <a:ea typeface="Open Sans"/>
              <a:cs typeface="Open Sans"/>
              <a:sym typeface="Open Sans"/>
            </a:endParaRPr>
          </a:p>
          <a:p>
            <a:pPr marL="241300" marR="241300" lvl="0" indent="0" algn="just" rtl="0">
              <a:lnSpc>
                <a:spcPct val="170000"/>
              </a:lnSpc>
              <a:spcBef>
                <a:spcPts val="3800"/>
              </a:spcBef>
              <a:spcAft>
                <a:spcPts val="0"/>
              </a:spcAft>
              <a:buNone/>
            </a:pPr>
            <a:endParaRPr sz="1600">
              <a:solidFill>
                <a:srgbClr val="525C65"/>
              </a:solidFill>
              <a:highlight>
                <a:srgbClr val="FFFFFF"/>
              </a:highlight>
              <a:latin typeface="Open Sans"/>
              <a:ea typeface="Open Sans"/>
              <a:cs typeface="Open Sans"/>
              <a:sym typeface="Open Sans"/>
            </a:endParaRPr>
          </a:p>
          <a:p>
            <a:pPr marL="241300" marR="241300" lvl="0" indent="0" algn="just" rtl="0">
              <a:lnSpc>
                <a:spcPct val="170000"/>
              </a:lnSpc>
              <a:spcBef>
                <a:spcPts val="3800"/>
              </a:spcBef>
              <a:spcAft>
                <a:spcPts val="0"/>
              </a:spcAft>
              <a:buNone/>
            </a:pPr>
            <a:endParaRPr sz="1600">
              <a:solidFill>
                <a:srgbClr val="525C65"/>
              </a:solidFill>
              <a:highlight>
                <a:srgbClr val="FFFFFF"/>
              </a:highlight>
              <a:latin typeface="Open Sans"/>
              <a:ea typeface="Open Sans"/>
              <a:cs typeface="Open Sans"/>
              <a:sym typeface="Open Sans"/>
            </a:endParaRPr>
          </a:p>
          <a:p>
            <a:pPr marL="241300" marR="241300" lvl="0" indent="0" algn="just" rtl="0">
              <a:lnSpc>
                <a:spcPct val="170000"/>
              </a:lnSpc>
              <a:spcBef>
                <a:spcPts val="3800"/>
              </a:spcBef>
              <a:spcAft>
                <a:spcPts val="0"/>
              </a:spcAft>
              <a:buNone/>
            </a:pPr>
            <a:endParaRPr sz="1600">
              <a:solidFill>
                <a:srgbClr val="525C65"/>
              </a:solidFill>
              <a:highlight>
                <a:srgbClr val="FFFFFF"/>
              </a:highlight>
              <a:latin typeface="Open Sans"/>
              <a:ea typeface="Open Sans"/>
              <a:cs typeface="Open Sans"/>
              <a:sym typeface="Open Sans"/>
            </a:endParaRPr>
          </a:p>
          <a:p>
            <a:pPr marL="241300" marR="241300" lvl="0" indent="0" algn="just" rtl="0">
              <a:lnSpc>
                <a:spcPct val="170000"/>
              </a:lnSpc>
              <a:spcBef>
                <a:spcPts val="3800"/>
              </a:spcBef>
              <a:spcAft>
                <a:spcPts val="0"/>
              </a:spcAft>
              <a:buNone/>
            </a:pPr>
            <a:endParaRPr sz="1600">
              <a:solidFill>
                <a:srgbClr val="525C65"/>
              </a:solidFill>
              <a:highlight>
                <a:srgbClr val="FFFFFF"/>
              </a:highlight>
              <a:latin typeface="Open Sans"/>
              <a:ea typeface="Open Sans"/>
              <a:cs typeface="Open Sans"/>
              <a:sym typeface="Open Sans"/>
            </a:endParaRPr>
          </a:p>
          <a:p>
            <a:pPr marL="241300" marR="241300" lvl="0" indent="0" algn="just" rtl="0">
              <a:lnSpc>
                <a:spcPct val="170000"/>
              </a:lnSpc>
              <a:spcBef>
                <a:spcPts val="3800"/>
              </a:spcBef>
              <a:spcAft>
                <a:spcPts val="0"/>
              </a:spcAft>
              <a:buNone/>
            </a:pPr>
            <a:endParaRPr sz="1600">
              <a:solidFill>
                <a:srgbClr val="525C65"/>
              </a:solidFill>
              <a:highlight>
                <a:srgbClr val="FFFFFF"/>
              </a:highlight>
              <a:latin typeface="Open Sans"/>
              <a:ea typeface="Open Sans"/>
              <a:cs typeface="Open Sans"/>
              <a:sym typeface="Open Sans"/>
            </a:endParaRPr>
          </a:p>
          <a:p>
            <a:pPr marL="0" marR="241300" lvl="0" indent="0" algn="just" rtl="0">
              <a:lnSpc>
                <a:spcPct val="170000"/>
              </a:lnSpc>
              <a:spcBef>
                <a:spcPts val="3800"/>
              </a:spcBef>
              <a:spcAft>
                <a:spcPts val="0"/>
              </a:spcAft>
              <a:buClr>
                <a:schemeClr val="dk1"/>
              </a:buClr>
              <a:buSzPts val="1100"/>
              <a:buFont typeface="Arial"/>
              <a:buNone/>
            </a:pPr>
            <a:endParaRPr sz="1400">
              <a:solidFill>
                <a:srgbClr val="525C65"/>
              </a:solidFill>
              <a:highlight>
                <a:srgbClr val="FFFFFF"/>
              </a:highlight>
              <a:latin typeface="Open Sans"/>
              <a:ea typeface="Open Sans"/>
              <a:cs typeface="Open Sans"/>
              <a:sym typeface="Open Sans"/>
            </a:endParaRPr>
          </a:p>
          <a:p>
            <a:pPr marL="241300" marR="241300" lvl="0" indent="0" algn="just" rtl="0">
              <a:lnSpc>
                <a:spcPct val="170000"/>
              </a:lnSpc>
              <a:spcBef>
                <a:spcPts val="3800"/>
              </a:spcBef>
              <a:spcAft>
                <a:spcPts val="0"/>
              </a:spcAft>
              <a:buClr>
                <a:schemeClr val="dk1"/>
              </a:buClr>
              <a:buSzPts val="1100"/>
              <a:buFont typeface="Arial"/>
              <a:buNone/>
            </a:pPr>
            <a:endParaRPr sz="1600">
              <a:solidFill>
                <a:srgbClr val="525C65"/>
              </a:solidFill>
              <a:highlight>
                <a:srgbClr val="FFFFFF"/>
              </a:highlight>
              <a:latin typeface="Open Sans"/>
              <a:ea typeface="Open Sans"/>
              <a:cs typeface="Open Sans"/>
              <a:sym typeface="Open Sans"/>
            </a:endParaRPr>
          </a:p>
          <a:p>
            <a:pPr marL="0" lvl="0" indent="0" algn="just" rtl="0">
              <a:spcBef>
                <a:spcPts val="0"/>
              </a:spcBef>
              <a:spcAft>
                <a:spcPts val="0"/>
              </a:spcAft>
              <a:buNone/>
            </a:pPr>
            <a:endParaRPr sz="1600">
              <a:solidFill>
                <a:srgbClr val="525C65"/>
              </a:solidFill>
              <a:highlight>
                <a:srgbClr val="FFFFFF"/>
              </a:highlight>
              <a:latin typeface="Open Sans"/>
              <a:ea typeface="Open Sans"/>
              <a:cs typeface="Open Sans"/>
              <a:sym typeface="Open Sans"/>
            </a:endParaRPr>
          </a:p>
          <a:p>
            <a:pPr marL="0" lvl="0" indent="0" algn="just" rtl="0">
              <a:spcBef>
                <a:spcPts val="1600"/>
              </a:spcBef>
              <a:spcAft>
                <a:spcPts val="0"/>
              </a:spcAft>
              <a:buNone/>
            </a:pPr>
            <a:endParaRPr sz="1600">
              <a:solidFill>
                <a:srgbClr val="525C65"/>
              </a:solidFill>
              <a:highlight>
                <a:srgbClr val="FFFFFF"/>
              </a:highlight>
              <a:latin typeface="Open Sans"/>
              <a:ea typeface="Open Sans"/>
              <a:cs typeface="Open Sans"/>
              <a:sym typeface="Open Sans"/>
            </a:endParaRPr>
          </a:p>
          <a:p>
            <a:pPr marL="0" lvl="0" indent="0" algn="just" rtl="0">
              <a:spcBef>
                <a:spcPts val="1600"/>
              </a:spcBef>
              <a:spcAft>
                <a:spcPts val="1600"/>
              </a:spcAft>
              <a:buNone/>
            </a:pPr>
            <a:endParaRPr sz="1600">
              <a:solidFill>
                <a:srgbClr val="525C65"/>
              </a:solidFill>
              <a:highlight>
                <a:srgbClr val="FFFFFF"/>
              </a:highlight>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body" idx="1"/>
          </p:nvPr>
        </p:nvSpPr>
        <p:spPr>
          <a:xfrm>
            <a:off x="465150" y="524225"/>
            <a:ext cx="6842100" cy="13713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Clr>
                <a:schemeClr val="dk1"/>
              </a:buClr>
              <a:buSzPts val="1100"/>
              <a:buFont typeface="Arial"/>
              <a:buNone/>
            </a:pPr>
            <a:r>
              <a:rPr lang="en" sz="2200" b="1">
                <a:solidFill>
                  <a:srgbClr val="525C65"/>
                </a:solidFill>
                <a:highlight>
                  <a:schemeClr val="lt1"/>
                </a:highlight>
                <a:latin typeface="Open Sans"/>
                <a:ea typeface="Open Sans"/>
                <a:cs typeface="Open Sans"/>
                <a:sym typeface="Open Sans"/>
              </a:rPr>
              <a:t>Explanation:</a:t>
            </a:r>
            <a:endParaRPr sz="2200">
              <a:solidFill>
                <a:srgbClr val="525C65"/>
              </a:solidFill>
              <a:highlight>
                <a:srgbClr val="FFFFFF"/>
              </a:highlight>
              <a:latin typeface="Open Sans"/>
              <a:ea typeface="Open Sans"/>
              <a:cs typeface="Open Sans"/>
              <a:sym typeface="Open Sans"/>
            </a:endParaRPr>
          </a:p>
        </p:txBody>
      </p:sp>
      <p:grpSp>
        <p:nvGrpSpPr>
          <p:cNvPr id="267" name="Group 266">
            <a:extLst>
              <a:ext uri="{FF2B5EF4-FFF2-40B4-BE49-F238E27FC236}">
                <a16:creationId xmlns:a16="http://schemas.microsoft.com/office/drawing/2014/main" id="{D5CCD0EB-DD18-3140-8054-3DDE5E0F5BD6}"/>
              </a:ext>
            </a:extLst>
          </p:cNvPr>
          <p:cNvGrpSpPr/>
          <p:nvPr/>
        </p:nvGrpSpPr>
        <p:grpSpPr>
          <a:xfrm>
            <a:off x="410438" y="1223954"/>
            <a:ext cx="8338039" cy="7645173"/>
            <a:chOff x="-365840" y="1018268"/>
            <a:chExt cx="9859398" cy="8593111"/>
          </a:xfrm>
        </p:grpSpPr>
        <p:grpSp>
          <p:nvGrpSpPr>
            <p:cNvPr id="264" name="Group 263">
              <a:extLst>
                <a:ext uri="{FF2B5EF4-FFF2-40B4-BE49-F238E27FC236}">
                  <a16:creationId xmlns:a16="http://schemas.microsoft.com/office/drawing/2014/main" id="{AA2DFEE1-ECD1-4940-9244-45FB82926B48}"/>
                </a:ext>
              </a:extLst>
            </p:cNvPr>
            <p:cNvGrpSpPr/>
            <p:nvPr/>
          </p:nvGrpSpPr>
          <p:grpSpPr>
            <a:xfrm>
              <a:off x="-365840" y="1018268"/>
              <a:ext cx="9859398" cy="8593111"/>
              <a:chOff x="-365840" y="1018268"/>
              <a:chExt cx="9859398" cy="8593111"/>
            </a:xfrm>
          </p:grpSpPr>
          <p:grpSp>
            <p:nvGrpSpPr>
              <p:cNvPr id="7" name="Group 6">
                <a:extLst>
                  <a:ext uri="{FF2B5EF4-FFF2-40B4-BE49-F238E27FC236}">
                    <a16:creationId xmlns:a16="http://schemas.microsoft.com/office/drawing/2014/main" id="{3B8B763D-6205-EA4F-BD3A-0F091D6962EC}"/>
                  </a:ext>
                </a:extLst>
              </p:cNvPr>
              <p:cNvGrpSpPr/>
              <p:nvPr/>
            </p:nvGrpSpPr>
            <p:grpSpPr>
              <a:xfrm>
                <a:off x="1128" y="2787993"/>
                <a:ext cx="2326020" cy="1359067"/>
                <a:chOff x="351385" y="3344795"/>
                <a:chExt cx="2326020" cy="1359067"/>
              </a:xfrm>
            </p:grpSpPr>
            <p:grpSp>
              <p:nvGrpSpPr>
                <p:cNvPr id="4" name="Group 3">
                  <a:extLst>
                    <a:ext uri="{FF2B5EF4-FFF2-40B4-BE49-F238E27FC236}">
                      <a16:creationId xmlns:a16="http://schemas.microsoft.com/office/drawing/2014/main" id="{50E4EAC0-82D3-8F40-9239-CE0EC940CE7B}"/>
                    </a:ext>
                  </a:extLst>
                </p:cNvPr>
                <p:cNvGrpSpPr/>
                <p:nvPr/>
              </p:nvGrpSpPr>
              <p:grpSpPr>
                <a:xfrm>
                  <a:off x="1314813" y="3344795"/>
                  <a:ext cx="1362592" cy="1359067"/>
                  <a:chOff x="1314813" y="3344795"/>
                  <a:chExt cx="1362592" cy="1359067"/>
                </a:xfrm>
              </p:grpSpPr>
              <p:sp>
                <p:nvSpPr>
                  <p:cNvPr id="2" name="Can 1">
                    <a:extLst>
                      <a:ext uri="{FF2B5EF4-FFF2-40B4-BE49-F238E27FC236}">
                        <a16:creationId xmlns:a16="http://schemas.microsoft.com/office/drawing/2014/main" id="{D3C468E6-60FE-4340-9E86-57774543AC9F}"/>
                      </a:ext>
                    </a:extLst>
                  </p:cNvPr>
                  <p:cNvSpPr/>
                  <p:nvPr/>
                </p:nvSpPr>
                <p:spPr>
                  <a:xfrm>
                    <a:off x="1371600" y="3566160"/>
                    <a:ext cx="742950" cy="113770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AE" dirty="0"/>
                  </a:p>
                </p:txBody>
              </p:sp>
              <p:sp>
                <p:nvSpPr>
                  <p:cNvPr id="3" name="Arc 2">
                    <a:extLst>
                      <a:ext uri="{FF2B5EF4-FFF2-40B4-BE49-F238E27FC236}">
                        <a16:creationId xmlns:a16="http://schemas.microsoft.com/office/drawing/2014/main" id="{0FDB6AA4-6672-5744-961A-0FD4062BAEDD}"/>
                      </a:ext>
                    </a:extLst>
                  </p:cNvPr>
                  <p:cNvSpPr/>
                  <p:nvPr/>
                </p:nvSpPr>
                <p:spPr>
                  <a:xfrm rot="9434941">
                    <a:off x="1315285" y="3697658"/>
                    <a:ext cx="1350481" cy="694274"/>
                  </a:xfrm>
                  <a:prstGeom prst="arc">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AE"/>
                  </a:p>
                </p:txBody>
              </p:sp>
              <p:sp>
                <p:nvSpPr>
                  <p:cNvPr id="5" name="Arc 4">
                    <a:extLst>
                      <a:ext uri="{FF2B5EF4-FFF2-40B4-BE49-F238E27FC236}">
                        <a16:creationId xmlns:a16="http://schemas.microsoft.com/office/drawing/2014/main" id="{7894CC6F-211C-9C4C-ABD9-D52B2DAAE4A2}"/>
                      </a:ext>
                    </a:extLst>
                  </p:cNvPr>
                  <p:cNvSpPr/>
                  <p:nvPr/>
                </p:nvSpPr>
                <p:spPr>
                  <a:xfrm rot="9434941">
                    <a:off x="1314813" y="3344795"/>
                    <a:ext cx="1362592" cy="694274"/>
                  </a:xfrm>
                  <a:prstGeom prst="arc">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AE"/>
                  </a:p>
                </p:txBody>
              </p:sp>
            </p:grpSp>
            <p:sp>
              <p:nvSpPr>
                <p:cNvPr id="6" name="TextBox 5">
                  <a:extLst>
                    <a:ext uri="{FF2B5EF4-FFF2-40B4-BE49-F238E27FC236}">
                      <a16:creationId xmlns:a16="http://schemas.microsoft.com/office/drawing/2014/main" id="{D228AD8D-E34E-0846-9C6A-79E45AD92E04}"/>
                    </a:ext>
                  </a:extLst>
                </p:cNvPr>
                <p:cNvSpPr txBox="1"/>
                <p:nvPr/>
              </p:nvSpPr>
              <p:spPr>
                <a:xfrm>
                  <a:off x="351385" y="3874600"/>
                  <a:ext cx="1043941" cy="588095"/>
                </a:xfrm>
                <a:prstGeom prst="rect">
                  <a:avLst/>
                </a:prstGeom>
                <a:noFill/>
              </p:spPr>
              <p:txBody>
                <a:bodyPr wrap="square" rtlCol="0">
                  <a:spAutoFit/>
                </a:bodyPr>
                <a:lstStyle/>
                <a:p>
                  <a:r>
                    <a:rPr lang="en-US" b="1" dirty="0"/>
                    <a:t>User Service</a:t>
                  </a:r>
                  <a:endParaRPr lang="en-AE" dirty="0"/>
                </a:p>
              </p:txBody>
            </p:sp>
          </p:grpSp>
          <p:grpSp>
            <p:nvGrpSpPr>
              <p:cNvPr id="9" name="Group 8">
                <a:extLst>
                  <a:ext uri="{FF2B5EF4-FFF2-40B4-BE49-F238E27FC236}">
                    <a16:creationId xmlns:a16="http://schemas.microsoft.com/office/drawing/2014/main" id="{6F94BEEF-3F62-0F45-9FAD-0ADF33CD6F13}"/>
                  </a:ext>
                </a:extLst>
              </p:cNvPr>
              <p:cNvGrpSpPr/>
              <p:nvPr/>
            </p:nvGrpSpPr>
            <p:grpSpPr>
              <a:xfrm>
                <a:off x="1899991" y="1018268"/>
                <a:ext cx="3041247" cy="1881556"/>
                <a:chOff x="756821" y="2916199"/>
                <a:chExt cx="3041247" cy="1881556"/>
              </a:xfrm>
            </p:grpSpPr>
            <p:grpSp>
              <p:nvGrpSpPr>
                <p:cNvPr id="10" name="Group 9">
                  <a:extLst>
                    <a:ext uri="{FF2B5EF4-FFF2-40B4-BE49-F238E27FC236}">
                      <a16:creationId xmlns:a16="http://schemas.microsoft.com/office/drawing/2014/main" id="{74C6EAB4-E6A3-6645-9273-2EA8868E6B43}"/>
                    </a:ext>
                  </a:extLst>
                </p:cNvPr>
                <p:cNvGrpSpPr/>
                <p:nvPr/>
              </p:nvGrpSpPr>
              <p:grpSpPr>
                <a:xfrm>
                  <a:off x="1765775" y="3406195"/>
                  <a:ext cx="1362592" cy="1391560"/>
                  <a:chOff x="1765775" y="3406195"/>
                  <a:chExt cx="1362592" cy="1391560"/>
                </a:xfrm>
              </p:grpSpPr>
              <p:sp>
                <p:nvSpPr>
                  <p:cNvPr id="12" name="Can 11">
                    <a:extLst>
                      <a:ext uri="{FF2B5EF4-FFF2-40B4-BE49-F238E27FC236}">
                        <a16:creationId xmlns:a16="http://schemas.microsoft.com/office/drawing/2014/main" id="{62A1BD29-2DCE-6C46-9489-A6A4DEF18C27}"/>
                      </a:ext>
                    </a:extLst>
                  </p:cNvPr>
                  <p:cNvSpPr/>
                  <p:nvPr/>
                </p:nvSpPr>
                <p:spPr>
                  <a:xfrm>
                    <a:off x="1833730" y="3660053"/>
                    <a:ext cx="742950" cy="113770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AE" dirty="0"/>
                  </a:p>
                </p:txBody>
              </p:sp>
              <p:sp>
                <p:nvSpPr>
                  <p:cNvPr id="13" name="Arc 12">
                    <a:extLst>
                      <a:ext uri="{FF2B5EF4-FFF2-40B4-BE49-F238E27FC236}">
                        <a16:creationId xmlns:a16="http://schemas.microsoft.com/office/drawing/2014/main" id="{BFB129CA-BF4B-6D48-A6B1-EFDF7C241ED4}"/>
                      </a:ext>
                    </a:extLst>
                  </p:cNvPr>
                  <p:cNvSpPr/>
                  <p:nvPr/>
                </p:nvSpPr>
                <p:spPr>
                  <a:xfrm rot="9434941">
                    <a:off x="1777415" y="3791551"/>
                    <a:ext cx="1350481" cy="694274"/>
                  </a:xfrm>
                  <a:prstGeom prst="arc">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AE"/>
                  </a:p>
                </p:txBody>
              </p:sp>
              <p:sp>
                <p:nvSpPr>
                  <p:cNvPr id="14" name="Arc 13">
                    <a:extLst>
                      <a:ext uri="{FF2B5EF4-FFF2-40B4-BE49-F238E27FC236}">
                        <a16:creationId xmlns:a16="http://schemas.microsoft.com/office/drawing/2014/main" id="{0368A97E-4931-6B43-942E-905F29815168}"/>
                      </a:ext>
                    </a:extLst>
                  </p:cNvPr>
                  <p:cNvSpPr/>
                  <p:nvPr/>
                </p:nvSpPr>
                <p:spPr>
                  <a:xfrm rot="9434941">
                    <a:off x="1765775" y="3406195"/>
                    <a:ext cx="1362592" cy="694274"/>
                  </a:xfrm>
                  <a:prstGeom prst="arc">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AE"/>
                  </a:p>
                </p:txBody>
              </p:sp>
            </p:grpSp>
            <p:sp>
              <p:nvSpPr>
                <p:cNvPr id="11" name="TextBox 10">
                  <a:extLst>
                    <a:ext uri="{FF2B5EF4-FFF2-40B4-BE49-F238E27FC236}">
                      <a16:creationId xmlns:a16="http://schemas.microsoft.com/office/drawing/2014/main" id="{2CDC1DA8-B14F-2944-885B-FC89C42945F1}"/>
                    </a:ext>
                  </a:extLst>
                </p:cNvPr>
                <p:cNvSpPr txBox="1"/>
                <p:nvPr/>
              </p:nvSpPr>
              <p:spPr>
                <a:xfrm>
                  <a:off x="756821" y="2916199"/>
                  <a:ext cx="3041247" cy="738664"/>
                </a:xfrm>
                <a:prstGeom prst="rect">
                  <a:avLst/>
                </a:prstGeom>
                <a:noFill/>
              </p:spPr>
              <p:txBody>
                <a:bodyPr wrap="square" rtlCol="0">
                  <a:spAutoFit/>
                </a:bodyPr>
                <a:lstStyle/>
                <a:p>
                  <a:r>
                    <a:rPr lang="en-US" b="1" dirty="0"/>
                    <a:t>Inventory </a:t>
                  </a:r>
                </a:p>
                <a:p>
                  <a:r>
                    <a:rPr lang="en-US" b="1" dirty="0"/>
                    <a:t>Management </a:t>
                  </a:r>
                </a:p>
                <a:p>
                  <a:r>
                    <a:rPr lang="en-US" b="1" dirty="0"/>
                    <a:t>System</a:t>
                  </a:r>
                  <a:r>
                    <a:rPr lang="en-US" dirty="0"/>
                    <a:t> </a:t>
                  </a:r>
                  <a:endParaRPr lang="en-AE" dirty="0"/>
                </a:p>
              </p:txBody>
            </p:sp>
          </p:grpSp>
          <p:grpSp>
            <p:nvGrpSpPr>
              <p:cNvPr id="15" name="Group 14">
                <a:extLst>
                  <a:ext uri="{FF2B5EF4-FFF2-40B4-BE49-F238E27FC236}">
                    <a16:creationId xmlns:a16="http://schemas.microsoft.com/office/drawing/2014/main" id="{F6A0B523-FDEA-6C43-AFB7-753F69E8FFC2}"/>
                  </a:ext>
                </a:extLst>
              </p:cNvPr>
              <p:cNvGrpSpPr/>
              <p:nvPr/>
            </p:nvGrpSpPr>
            <p:grpSpPr>
              <a:xfrm>
                <a:off x="-365840" y="4770872"/>
                <a:ext cx="2345240" cy="1359067"/>
                <a:chOff x="332165" y="3344795"/>
                <a:chExt cx="2345240" cy="1359067"/>
              </a:xfrm>
            </p:grpSpPr>
            <p:grpSp>
              <p:nvGrpSpPr>
                <p:cNvPr id="16" name="Group 15">
                  <a:extLst>
                    <a:ext uri="{FF2B5EF4-FFF2-40B4-BE49-F238E27FC236}">
                      <a16:creationId xmlns:a16="http://schemas.microsoft.com/office/drawing/2014/main" id="{C5250FD0-E97F-F444-8654-575E2B82DDB0}"/>
                    </a:ext>
                  </a:extLst>
                </p:cNvPr>
                <p:cNvGrpSpPr/>
                <p:nvPr/>
              </p:nvGrpSpPr>
              <p:grpSpPr>
                <a:xfrm>
                  <a:off x="1314813" y="3344795"/>
                  <a:ext cx="1362592" cy="1359067"/>
                  <a:chOff x="1314813" y="3344795"/>
                  <a:chExt cx="1362592" cy="1359067"/>
                </a:xfrm>
              </p:grpSpPr>
              <p:sp>
                <p:nvSpPr>
                  <p:cNvPr id="18" name="Can 17">
                    <a:extLst>
                      <a:ext uri="{FF2B5EF4-FFF2-40B4-BE49-F238E27FC236}">
                        <a16:creationId xmlns:a16="http://schemas.microsoft.com/office/drawing/2014/main" id="{02CD4224-15BE-0447-9D9A-920877A9E58B}"/>
                      </a:ext>
                    </a:extLst>
                  </p:cNvPr>
                  <p:cNvSpPr/>
                  <p:nvPr/>
                </p:nvSpPr>
                <p:spPr>
                  <a:xfrm>
                    <a:off x="1371600" y="3566160"/>
                    <a:ext cx="742950" cy="113770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AE" dirty="0"/>
                  </a:p>
                </p:txBody>
              </p:sp>
              <p:sp>
                <p:nvSpPr>
                  <p:cNvPr id="19" name="Arc 18">
                    <a:extLst>
                      <a:ext uri="{FF2B5EF4-FFF2-40B4-BE49-F238E27FC236}">
                        <a16:creationId xmlns:a16="http://schemas.microsoft.com/office/drawing/2014/main" id="{8219F5C1-4546-4340-BC09-96D83FB7D8E5}"/>
                      </a:ext>
                    </a:extLst>
                  </p:cNvPr>
                  <p:cNvSpPr/>
                  <p:nvPr/>
                </p:nvSpPr>
                <p:spPr>
                  <a:xfrm rot="9434941">
                    <a:off x="1315285" y="3697658"/>
                    <a:ext cx="1350481" cy="694274"/>
                  </a:xfrm>
                  <a:prstGeom prst="arc">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AE"/>
                  </a:p>
                </p:txBody>
              </p:sp>
              <p:sp>
                <p:nvSpPr>
                  <p:cNvPr id="20" name="Arc 19">
                    <a:extLst>
                      <a:ext uri="{FF2B5EF4-FFF2-40B4-BE49-F238E27FC236}">
                        <a16:creationId xmlns:a16="http://schemas.microsoft.com/office/drawing/2014/main" id="{C6B502E7-69A8-8D4D-B1F9-C1818FDEFEF5}"/>
                      </a:ext>
                    </a:extLst>
                  </p:cNvPr>
                  <p:cNvSpPr/>
                  <p:nvPr/>
                </p:nvSpPr>
                <p:spPr>
                  <a:xfrm rot="9434941">
                    <a:off x="1314813" y="3344795"/>
                    <a:ext cx="1362592" cy="694274"/>
                  </a:xfrm>
                  <a:prstGeom prst="arc">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AE"/>
                  </a:p>
                </p:txBody>
              </p:sp>
            </p:grpSp>
            <p:sp>
              <p:nvSpPr>
                <p:cNvPr id="17" name="TextBox 16">
                  <a:extLst>
                    <a:ext uri="{FF2B5EF4-FFF2-40B4-BE49-F238E27FC236}">
                      <a16:creationId xmlns:a16="http://schemas.microsoft.com/office/drawing/2014/main" id="{924C7808-B796-CD4D-9F02-D9E21B6488F5}"/>
                    </a:ext>
                  </a:extLst>
                </p:cNvPr>
                <p:cNvSpPr txBox="1"/>
                <p:nvPr/>
              </p:nvSpPr>
              <p:spPr>
                <a:xfrm>
                  <a:off x="332165" y="3940649"/>
                  <a:ext cx="1714501" cy="588095"/>
                </a:xfrm>
                <a:prstGeom prst="rect">
                  <a:avLst/>
                </a:prstGeom>
                <a:noFill/>
              </p:spPr>
              <p:txBody>
                <a:bodyPr wrap="square" rtlCol="0">
                  <a:spAutoFit/>
                </a:bodyPr>
                <a:lstStyle/>
                <a:p>
                  <a:r>
                    <a:rPr lang="en-US" b="1" dirty="0"/>
                    <a:t>Listing </a:t>
                  </a:r>
                </a:p>
                <a:p>
                  <a:r>
                    <a:rPr lang="en-US" b="1" dirty="0"/>
                    <a:t>Service</a:t>
                  </a:r>
                  <a:endParaRPr lang="en-AE" dirty="0"/>
                </a:p>
              </p:txBody>
            </p:sp>
          </p:grpSp>
          <p:grpSp>
            <p:nvGrpSpPr>
              <p:cNvPr id="22" name="Group 21">
                <a:extLst>
                  <a:ext uri="{FF2B5EF4-FFF2-40B4-BE49-F238E27FC236}">
                    <a16:creationId xmlns:a16="http://schemas.microsoft.com/office/drawing/2014/main" id="{75410E8E-526A-E44B-AC07-BF854A8C44B4}"/>
                  </a:ext>
                </a:extLst>
              </p:cNvPr>
              <p:cNvGrpSpPr/>
              <p:nvPr/>
            </p:nvGrpSpPr>
            <p:grpSpPr>
              <a:xfrm>
                <a:off x="87167" y="7028137"/>
                <a:ext cx="1915960" cy="2014391"/>
                <a:chOff x="761445" y="3344795"/>
                <a:chExt cx="1915960" cy="2014391"/>
              </a:xfrm>
            </p:grpSpPr>
            <p:grpSp>
              <p:nvGrpSpPr>
                <p:cNvPr id="23" name="Group 22">
                  <a:extLst>
                    <a:ext uri="{FF2B5EF4-FFF2-40B4-BE49-F238E27FC236}">
                      <a16:creationId xmlns:a16="http://schemas.microsoft.com/office/drawing/2014/main" id="{BD6C60C6-7DCF-CC4F-BA09-05D19EFECC56}"/>
                    </a:ext>
                  </a:extLst>
                </p:cNvPr>
                <p:cNvGrpSpPr/>
                <p:nvPr/>
              </p:nvGrpSpPr>
              <p:grpSpPr>
                <a:xfrm>
                  <a:off x="1314813" y="3344795"/>
                  <a:ext cx="1362592" cy="1359067"/>
                  <a:chOff x="1314813" y="3344795"/>
                  <a:chExt cx="1362592" cy="1359067"/>
                </a:xfrm>
              </p:grpSpPr>
              <p:sp>
                <p:nvSpPr>
                  <p:cNvPr id="25" name="Can 24">
                    <a:extLst>
                      <a:ext uri="{FF2B5EF4-FFF2-40B4-BE49-F238E27FC236}">
                        <a16:creationId xmlns:a16="http://schemas.microsoft.com/office/drawing/2014/main" id="{7D99F209-F0C6-8142-BB9B-70BE96EAA6C1}"/>
                      </a:ext>
                    </a:extLst>
                  </p:cNvPr>
                  <p:cNvSpPr/>
                  <p:nvPr/>
                </p:nvSpPr>
                <p:spPr>
                  <a:xfrm>
                    <a:off x="1371600" y="3566160"/>
                    <a:ext cx="742950" cy="113770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AE" dirty="0"/>
                  </a:p>
                </p:txBody>
              </p:sp>
              <p:sp>
                <p:nvSpPr>
                  <p:cNvPr id="26" name="Arc 25">
                    <a:extLst>
                      <a:ext uri="{FF2B5EF4-FFF2-40B4-BE49-F238E27FC236}">
                        <a16:creationId xmlns:a16="http://schemas.microsoft.com/office/drawing/2014/main" id="{6D73A2C9-3F13-D840-9C10-1EEBCFD67388}"/>
                      </a:ext>
                    </a:extLst>
                  </p:cNvPr>
                  <p:cNvSpPr/>
                  <p:nvPr/>
                </p:nvSpPr>
                <p:spPr>
                  <a:xfrm rot="9434941">
                    <a:off x="1315285" y="3697658"/>
                    <a:ext cx="1350481" cy="694274"/>
                  </a:xfrm>
                  <a:prstGeom prst="arc">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AE"/>
                  </a:p>
                </p:txBody>
              </p:sp>
              <p:sp>
                <p:nvSpPr>
                  <p:cNvPr id="27" name="Arc 26">
                    <a:extLst>
                      <a:ext uri="{FF2B5EF4-FFF2-40B4-BE49-F238E27FC236}">
                        <a16:creationId xmlns:a16="http://schemas.microsoft.com/office/drawing/2014/main" id="{11CE0DE4-5B87-FE4B-BC9B-8298C6258E29}"/>
                      </a:ext>
                    </a:extLst>
                  </p:cNvPr>
                  <p:cNvSpPr/>
                  <p:nvPr/>
                </p:nvSpPr>
                <p:spPr>
                  <a:xfrm rot="9434941">
                    <a:off x="1314813" y="3344795"/>
                    <a:ext cx="1362592" cy="694274"/>
                  </a:xfrm>
                  <a:prstGeom prst="arc">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AE"/>
                  </a:p>
                </p:txBody>
              </p:sp>
            </p:grpSp>
            <p:sp>
              <p:nvSpPr>
                <p:cNvPr id="24" name="TextBox 23">
                  <a:extLst>
                    <a:ext uri="{FF2B5EF4-FFF2-40B4-BE49-F238E27FC236}">
                      <a16:creationId xmlns:a16="http://schemas.microsoft.com/office/drawing/2014/main" id="{306BF9FA-3ECD-2644-907B-6285B5DE0DA5}"/>
                    </a:ext>
                  </a:extLst>
                </p:cNvPr>
                <p:cNvSpPr txBox="1"/>
                <p:nvPr/>
              </p:nvSpPr>
              <p:spPr>
                <a:xfrm>
                  <a:off x="761445" y="4835966"/>
                  <a:ext cx="1714500" cy="523220"/>
                </a:xfrm>
                <a:prstGeom prst="rect">
                  <a:avLst/>
                </a:prstGeom>
                <a:noFill/>
              </p:spPr>
              <p:txBody>
                <a:bodyPr wrap="square" rtlCol="0">
                  <a:spAutoFit/>
                </a:bodyPr>
                <a:lstStyle/>
                <a:p>
                  <a:r>
                    <a:rPr lang="en-US" b="1" dirty="0">
                      <a:solidFill>
                        <a:srgbClr val="4F4F4F"/>
                      </a:solidFill>
                      <a:latin typeface="Open Sans" panose="020B0606030504020204" pitchFamily="34" charset="0"/>
                    </a:rPr>
                    <a:t>Order Processing Service</a:t>
                  </a:r>
                  <a:endParaRPr lang="en-AE" dirty="0"/>
                </a:p>
              </p:txBody>
            </p:sp>
          </p:grpSp>
          <p:grpSp>
            <p:nvGrpSpPr>
              <p:cNvPr id="28" name="Group 27">
                <a:extLst>
                  <a:ext uri="{FF2B5EF4-FFF2-40B4-BE49-F238E27FC236}">
                    <a16:creationId xmlns:a16="http://schemas.microsoft.com/office/drawing/2014/main" id="{A465B4A0-9E1D-1143-82C2-D89039FAD770}"/>
                  </a:ext>
                </a:extLst>
              </p:cNvPr>
              <p:cNvGrpSpPr/>
              <p:nvPr/>
            </p:nvGrpSpPr>
            <p:grpSpPr>
              <a:xfrm>
                <a:off x="2907314" y="8235322"/>
                <a:ext cx="2645106" cy="1376057"/>
                <a:chOff x="1823855" y="3534283"/>
                <a:chExt cx="2645106" cy="1376057"/>
              </a:xfrm>
            </p:grpSpPr>
            <p:grpSp>
              <p:nvGrpSpPr>
                <p:cNvPr id="29" name="Group 28">
                  <a:extLst>
                    <a:ext uri="{FF2B5EF4-FFF2-40B4-BE49-F238E27FC236}">
                      <a16:creationId xmlns:a16="http://schemas.microsoft.com/office/drawing/2014/main" id="{7BAC921F-CF2B-D841-AF96-11E8C36037BF}"/>
                    </a:ext>
                  </a:extLst>
                </p:cNvPr>
                <p:cNvGrpSpPr/>
                <p:nvPr/>
              </p:nvGrpSpPr>
              <p:grpSpPr>
                <a:xfrm>
                  <a:off x="1823855" y="3534283"/>
                  <a:ext cx="1362592" cy="1376057"/>
                  <a:chOff x="1823855" y="3534283"/>
                  <a:chExt cx="1362592" cy="1376057"/>
                </a:xfrm>
              </p:grpSpPr>
              <p:sp>
                <p:nvSpPr>
                  <p:cNvPr id="31" name="Can 30">
                    <a:extLst>
                      <a:ext uri="{FF2B5EF4-FFF2-40B4-BE49-F238E27FC236}">
                        <a16:creationId xmlns:a16="http://schemas.microsoft.com/office/drawing/2014/main" id="{1F6EDA9D-691D-5A47-B279-31EB2B2F1725}"/>
                      </a:ext>
                    </a:extLst>
                  </p:cNvPr>
                  <p:cNvSpPr/>
                  <p:nvPr/>
                </p:nvSpPr>
                <p:spPr>
                  <a:xfrm>
                    <a:off x="1871558" y="3772638"/>
                    <a:ext cx="742950" cy="113770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AE" dirty="0"/>
                  </a:p>
                </p:txBody>
              </p:sp>
              <p:sp>
                <p:nvSpPr>
                  <p:cNvPr id="32" name="Arc 31">
                    <a:extLst>
                      <a:ext uri="{FF2B5EF4-FFF2-40B4-BE49-F238E27FC236}">
                        <a16:creationId xmlns:a16="http://schemas.microsoft.com/office/drawing/2014/main" id="{A0ED833B-D9C7-B04D-8451-1A4CF633FB19}"/>
                      </a:ext>
                    </a:extLst>
                  </p:cNvPr>
                  <p:cNvSpPr/>
                  <p:nvPr/>
                </p:nvSpPr>
                <p:spPr>
                  <a:xfrm rot="9434941">
                    <a:off x="1824327" y="3887146"/>
                    <a:ext cx="1350481" cy="694274"/>
                  </a:xfrm>
                  <a:prstGeom prst="arc">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AE"/>
                  </a:p>
                </p:txBody>
              </p:sp>
              <p:sp>
                <p:nvSpPr>
                  <p:cNvPr id="33" name="Arc 32">
                    <a:extLst>
                      <a:ext uri="{FF2B5EF4-FFF2-40B4-BE49-F238E27FC236}">
                        <a16:creationId xmlns:a16="http://schemas.microsoft.com/office/drawing/2014/main" id="{59154894-0511-5E42-9F2D-C1197BF0952B}"/>
                      </a:ext>
                    </a:extLst>
                  </p:cNvPr>
                  <p:cNvSpPr/>
                  <p:nvPr/>
                </p:nvSpPr>
                <p:spPr>
                  <a:xfrm rot="9434941">
                    <a:off x="1823855" y="3534283"/>
                    <a:ext cx="1362592" cy="694274"/>
                  </a:xfrm>
                  <a:prstGeom prst="arc">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AE"/>
                  </a:p>
                </p:txBody>
              </p:sp>
            </p:grpSp>
            <p:sp>
              <p:nvSpPr>
                <p:cNvPr id="30" name="TextBox 29">
                  <a:extLst>
                    <a:ext uri="{FF2B5EF4-FFF2-40B4-BE49-F238E27FC236}">
                      <a16:creationId xmlns:a16="http://schemas.microsoft.com/office/drawing/2014/main" id="{E48DEC2B-4BED-314E-83E3-80000A4D45DD}"/>
                    </a:ext>
                  </a:extLst>
                </p:cNvPr>
                <p:cNvSpPr txBox="1"/>
                <p:nvPr/>
              </p:nvSpPr>
              <p:spPr>
                <a:xfrm>
                  <a:off x="2754461" y="4048481"/>
                  <a:ext cx="1714500" cy="523221"/>
                </a:xfrm>
                <a:prstGeom prst="rect">
                  <a:avLst/>
                </a:prstGeom>
                <a:noFill/>
              </p:spPr>
              <p:txBody>
                <a:bodyPr wrap="square" rtlCol="0">
                  <a:spAutoFit/>
                </a:bodyPr>
                <a:lstStyle/>
                <a:p>
                  <a:r>
                    <a:rPr lang="en-US" b="1" dirty="0"/>
                    <a:t>Customer Service Application</a:t>
                  </a:r>
                  <a:endParaRPr lang="en-AE" dirty="0"/>
                </a:p>
              </p:txBody>
            </p:sp>
          </p:grpSp>
          <p:cxnSp>
            <p:nvCxnSpPr>
              <p:cNvPr id="34" name="Straight Arrow Connector 33">
                <a:extLst>
                  <a:ext uri="{FF2B5EF4-FFF2-40B4-BE49-F238E27FC236}">
                    <a16:creationId xmlns:a16="http://schemas.microsoft.com/office/drawing/2014/main" id="{5CE07F04-A77F-6241-BA53-EE8B0D60312A}"/>
                  </a:ext>
                </a:extLst>
              </p:cNvPr>
              <p:cNvCxnSpPr>
                <a:cxnSpLocks/>
              </p:cNvCxnSpPr>
              <p:nvPr/>
            </p:nvCxnSpPr>
            <p:spPr>
              <a:xfrm>
                <a:off x="3485409" y="3120641"/>
                <a:ext cx="831705" cy="1453934"/>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1F7E2CD1-1371-E246-9718-C270A73E6534}"/>
                  </a:ext>
                </a:extLst>
              </p:cNvPr>
              <p:cNvCxnSpPr>
                <a:cxnSpLocks/>
              </p:cNvCxnSpPr>
              <p:nvPr/>
            </p:nvCxnSpPr>
            <p:spPr>
              <a:xfrm>
                <a:off x="1986371" y="4009431"/>
                <a:ext cx="1937291" cy="123755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9A2E8FA-83B2-3C44-90A0-D2442B44088E}"/>
                  </a:ext>
                </a:extLst>
              </p:cNvPr>
              <p:cNvCxnSpPr>
                <a:cxnSpLocks/>
              </p:cNvCxnSpPr>
              <p:nvPr/>
            </p:nvCxnSpPr>
            <p:spPr>
              <a:xfrm flipV="1">
                <a:off x="1619037" y="5632337"/>
                <a:ext cx="2440129" cy="9285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525963EF-FFF9-6A40-883A-3C2589A9B6AD}"/>
                  </a:ext>
                </a:extLst>
              </p:cNvPr>
              <p:cNvCxnSpPr>
                <a:cxnSpLocks/>
              </p:cNvCxnSpPr>
              <p:nvPr/>
            </p:nvCxnSpPr>
            <p:spPr>
              <a:xfrm flipV="1">
                <a:off x="1640268" y="5969630"/>
                <a:ext cx="2312395" cy="1866912"/>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DD8EF9A4-F5D5-AA43-8C14-01BDB4D31DDB}"/>
                  </a:ext>
                </a:extLst>
              </p:cNvPr>
              <p:cNvCxnSpPr>
                <a:cxnSpLocks/>
              </p:cNvCxnSpPr>
              <p:nvPr/>
            </p:nvCxnSpPr>
            <p:spPr>
              <a:xfrm flipV="1">
                <a:off x="3553151" y="6291405"/>
                <a:ext cx="640647" cy="2095799"/>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A16470BB-0C77-7E4D-BE4F-6EE9B243648B}"/>
                  </a:ext>
                </a:extLst>
              </p:cNvPr>
              <p:cNvGrpSpPr/>
              <p:nvPr/>
            </p:nvGrpSpPr>
            <p:grpSpPr>
              <a:xfrm>
                <a:off x="4193798" y="4690425"/>
                <a:ext cx="3041247" cy="1600979"/>
                <a:chOff x="1291945" y="3582265"/>
                <a:chExt cx="3041247" cy="1600979"/>
              </a:xfrm>
            </p:grpSpPr>
            <p:grpSp>
              <p:nvGrpSpPr>
                <p:cNvPr id="55" name="Group 54">
                  <a:extLst>
                    <a:ext uri="{FF2B5EF4-FFF2-40B4-BE49-F238E27FC236}">
                      <a16:creationId xmlns:a16="http://schemas.microsoft.com/office/drawing/2014/main" id="{81C9CF71-6EAC-6049-A799-471AB6A14353}"/>
                    </a:ext>
                  </a:extLst>
                </p:cNvPr>
                <p:cNvGrpSpPr/>
                <p:nvPr/>
              </p:nvGrpSpPr>
              <p:grpSpPr>
                <a:xfrm>
                  <a:off x="1303645" y="3791684"/>
                  <a:ext cx="1362592" cy="1391560"/>
                  <a:chOff x="1303645" y="3791684"/>
                  <a:chExt cx="1362592" cy="1391560"/>
                </a:xfrm>
              </p:grpSpPr>
              <p:sp>
                <p:nvSpPr>
                  <p:cNvPr id="57" name="Can 56">
                    <a:extLst>
                      <a:ext uri="{FF2B5EF4-FFF2-40B4-BE49-F238E27FC236}">
                        <a16:creationId xmlns:a16="http://schemas.microsoft.com/office/drawing/2014/main" id="{BAFB580E-4FCF-134B-9780-DD2AA6F5EC09}"/>
                      </a:ext>
                    </a:extLst>
                  </p:cNvPr>
                  <p:cNvSpPr/>
                  <p:nvPr/>
                </p:nvSpPr>
                <p:spPr>
                  <a:xfrm>
                    <a:off x="1371600" y="4045542"/>
                    <a:ext cx="742950" cy="113770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AE" dirty="0"/>
                  </a:p>
                </p:txBody>
              </p:sp>
              <p:sp>
                <p:nvSpPr>
                  <p:cNvPr id="58" name="Arc 57">
                    <a:extLst>
                      <a:ext uri="{FF2B5EF4-FFF2-40B4-BE49-F238E27FC236}">
                        <a16:creationId xmlns:a16="http://schemas.microsoft.com/office/drawing/2014/main" id="{DCE6F10B-09C2-4E46-ABA4-47BA690FE5B9}"/>
                      </a:ext>
                    </a:extLst>
                  </p:cNvPr>
                  <p:cNvSpPr/>
                  <p:nvPr/>
                </p:nvSpPr>
                <p:spPr>
                  <a:xfrm rot="9434941">
                    <a:off x="1315285" y="4177040"/>
                    <a:ext cx="1350481" cy="694274"/>
                  </a:xfrm>
                  <a:prstGeom prst="arc">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AE"/>
                  </a:p>
                </p:txBody>
              </p:sp>
              <p:sp>
                <p:nvSpPr>
                  <p:cNvPr id="59" name="Arc 58">
                    <a:extLst>
                      <a:ext uri="{FF2B5EF4-FFF2-40B4-BE49-F238E27FC236}">
                        <a16:creationId xmlns:a16="http://schemas.microsoft.com/office/drawing/2014/main" id="{49E09C3B-14E9-9440-8CD6-C44977D619AC}"/>
                      </a:ext>
                    </a:extLst>
                  </p:cNvPr>
                  <p:cNvSpPr/>
                  <p:nvPr/>
                </p:nvSpPr>
                <p:spPr>
                  <a:xfrm rot="9434941">
                    <a:off x="1303645" y="3791684"/>
                    <a:ext cx="1362592" cy="694274"/>
                  </a:xfrm>
                  <a:prstGeom prst="arc">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AE"/>
                  </a:p>
                </p:txBody>
              </p:sp>
            </p:grpSp>
            <p:sp>
              <p:nvSpPr>
                <p:cNvPr id="56" name="TextBox 55">
                  <a:extLst>
                    <a:ext uri="{FF2B5EF4-FFF2-40B4-BE49-F238E27FC236}">
                      <a16:creationId xmlns:a16="http://schemas.microsoft.com/office/drawing/2014/main" id="{0EA7DF15-E4FF-CE4B-BDFF-D4C028AA6BF7}"/>
                    </a:ext>
                  </a:extLst>
                </p:cNvPr>
                <p:cNvSpPr txBox="1"/>
                <p:nvPr/>
              </p:nvSpPr>
              <p:spPr>
                <a:xfrm>
                  <a:off x="1291945" y="3582265"/>
                  <a:ext cx="3041247" cy="307777"/>
                </a:xfrm>
                <a:prstGeom prst="rect">
                  <a:avLst/>
                </a:prstGeom>
                <a:noFill/>
              </p:spPr>
              <p:txBody>
                <a:bodyPr wrap="square" rtlCol="0">
                  <a:spAutoFit/>
                </a:bodyPr>
                <a:lstStyle/>
                <a:p>
                  <a:r>
                    <a:rPr lang="en-US" b="1" dirty="0"/>
                    <a:t>MDM Hub</a:t>
                  </a:r>
                  <a:endParaRPr lang="en-AE" dirty="0"/>
                </a:p>
              </p:txBody>
            </p:sp>
          </p:grpSp>
          <p:cxnSp>
            <p:nvCxnSpPr>
              <p:cNvPr id="66" name="Straight Arrow Connector 65">
                <a:extLst>
                  <a:ext uri="{FF2B5EF4-FFF2-40B4-BE49-F238E27FC236}">
                    <a16:creationId xmlns:a16="http://schemas.microsoft.com/office/drawing/2014/main" id="{5325E358-3DCB-F542-8BCD-CA432AFB404A}"/>
                  </a:ext>
                </a:extLst>
              </p:cNvPr>
              <p:cNvCxnSpPr>
                <a:cxnSpLocks/>
                <a:stCxn id="57" idx="4"/>
                <a:endCxn id="265" idx="1"/>
              </p:cNvCxnSpPr>
              <p:nvPr/>
            </p:nvCxnSpPr>
            <p:spPr>
              <a:xfrm>
                <a:off x="5016404" y="5722553"/>
                <a:ext cx="1318073" cy="10294"/>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grpSp>
            <p:nvGrpSpPr>
              <p:cNvPr id="263" name="Group 262">
                <a:extLst>
                  <a:ext uri="{FF2B5EF4-FFF2-40B4-BE49-F238E27FC236}">
                    <a16:creationId xmlns:a16="http://schemas.microsoft.com/office/drawing/2014/main" id="{6BFD22CA-209B-FF44-AE7E-178885523E13}"/>
                  </a:ext>
                </a:extLst>
              </p:cNvPr>
              <p:cNvGrpSpPr/>
              <p:nvPr/>
            </p:nvGrpSpPr>
            <p:grpSpPr>
              <a:xfrm rot="2184655">
                <a:off x="5401220" y="4723675"/>
                <a:ext cx="351350" cy="305785"/>
                <a:chOff x="6198847" y="6206046"/>
                <a:chExt cx="742950" cy="611062"/>
              </a:xfrm>
            </p:grpSpPr>
            <p:sp>
              <p:nvSpPr>
                <p:cNvPr id="258" name="Oval 257">
                  <a:extLst>
                    <a:ext uri="{FF2B5EF4-FFF2-40B4-BE49-F238E27FC236}">
                      <a16:creationId xmlns:a16="http://schemas.microsoft.com/office/drawing/2014/main" id="{3D0E22D1-281C-F44A-93F6-C32AC9755EDB}"/>
                    </a:ext>
                  </a:extLst>
                </p:cNvPr>
                <p:cNvSpPr/>
                <p:nvPr/>
              </p:nvSpPr>
              <p:spPr>
                <a:xfrm>
                  <a:off x="6198847" y="6220799"/>
                  <a:ext cx="742950" cy="58155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E"/>
                </a:p>
              </p:txBody>
            </p:sp>
            <p:cxnSp>
              <p:nvCxnSpPr>
                <p:cNvPr id="260" name="Straight Connector 259">
                  <a:extLst>
                    <a:ext uri="{FF2B5EF4-FFF2-40B4-BE49-F238E27FC236}">
                      <a16:creationId xmlns:a16="http://schemas.microsoft.com/office/drawing/2014/main" id="{D59D2701-B71C-E144-BF79-D1D8CB1EE429}"/>
                    </a:ext>
                  </a:extLst>
                </p:cNvPr>
                <p:cNvCxnSpPr>
                  <a:cxnSpLocks/>
                  <a:stCxn id="258" idx="3"/>
                  <a:endCxn id="258" idx="7"/>
                </p:cNvCxnSpPr>
                <p:nvPr/>
              </p:nvCxnSpPr>
              <p:spPr>
                <a:xfrm rot="19415345" flipV="1">
                  <a:off x="6223068" y="6486166"/>
                  <a:ext cx="694508" cy="50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BC2B5D82-47B6-A34C-A685-74A10EF67B55}"/>
                    </a:ext>
                  </a:extLst>
                </p:cNvPr>
                <p:cNvCxnSpPr>
                  <a:cxnSpLocks/>
                  <a:stCxn id="258" idx="1"/>
                  <a:endCxn id="258" idx="5"/>
                </p:cNvCxnSpPr>
                <p:nvPr/>
              </p:nvCxnSpPr>
              <p:spPr>
                <a:xfrm rot="19415345">
                  <a:off x="6494787" y="6206046"/>
                  <a:ext cx="151068" cy="611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0" name="TextBox 79">
                <a:extLst>
                  <a:ext uri="{FF2B5EF4-FFF2-40B4-BE49-F238E27FC236}">
                    <a16:creationId xmlns:a16="http://schemas.microsoft.com/office/drawing/2014/main" id="{E0577BBF-AB2E-9441-8B35-96F2AEF92A2B}"/>
                  </a:ext>
                </a:extLst>
              </p:cNvPr>
              <p:cNvSpPr txBox="1"/>
              <p:nvPr/>
            </p:nvSpPr>
            <p:spPr>
              <a:xfrm>
                <a:off x="6452311" y="6205881"/>
                <a:ext cx="3041247" cy="523220"/>
              </a:xfrm>
              <a:prstGeom prst="rect">
                <a:avLst/>
              </a:prstGeom>
              <a:noFill/>
            </p:spPr>
            <p:txBody>
              <a:bodyPr wrap="square" rtlCol="0">
                <a:spAutoFit/>
              </a:bodyPr>
              <a:lstStyle/>
              <a:p>
                <a:r>
                  <a:rPr lang="en-US" b="1" dirty="0"/>
                  <a:t>Data</a:t>
                </a:r>
              </a:p>
              <a:p>
                <a:r>
                  <a:rPr lang="en-US" b="1" dirty="0"/>
                  <a:t>Warehouse</a:t>
                </a:r>
                <a:endParaRPr lang="en-AE" dirty="0"/>
              </a:p>
            </p:txBody>
          </p:sp>
        </p:grpSp>
        <p:pic>
          <p:nvPicPr>
            <p:cNvPr id="265" name="Picture 264">
              <a:extLst>
                <a:ext uri="{FF2B5EF4-FFF2-40B4-BE49-F238E27FC236}">
                  <a16:creationId xmlns:a16="http://schemas.microsoft.com/office/drawing/2014/main" id="{D0E54270-2935-024D-8512-D7EAE200B9A7}"/>
                </a:ext>
              </a:extLst>
            </p:cNvPr>
            <p:cNvPicPr>
              <a:picLocks noChangeAspect="1"/>
            </p:cNvPicPr>
            <p:nvPr/>
          </p:nvPicPr>
          <p:blipFill>
            <a:blip r:embed="rId3"/>
            <a:stretch>
              <a:fillRect/>
            </a:stretch>
          </p:blipFill>
          <p:spPr>
            <a:xfrm>
              <a:off x="6334477" y="5252699"/>
              <a:ext cx="960296" cy="960296"/>
            </a:xfrm>
            <a:prstGeom prst="rect">
              <a:avLst/>
            </a:prstGeom>
          </p:spPr>
        </p:pic>
        <p:pic>
          <p:nvPicPr>
            <p:cNvPr id="266" name="Picture 265">
              <a:extLst>
                <a:ext uri="{FF2B5EF4-FFF2-40B4-BE49-F238E27FC236}">
                  <a16:creationId xmlns:a16="http://schemas.microsoft.com/office/drawing/2014/main" id="{3B7AA105-1CEA-FA41-9591-AF61C67131A2}"/>
                </a:ext>
              </a:extLst>
            </p:cNvPr>
            <p:cNvPicPr>
              <a:picLocks noChangeAspect="1"/>
            </p:cNvPicPr>
            <p:nvPr/>
          </p:nvPicPr>
          <p:blipFill>
            <a:blip r:embed="rId4"/>
            <a:stretch>
              <a:fillRect/>
            </a:stretch>
          </p:blipFill>
          <p:spPr>
            <a:xfrm>
              <a:off x="2663998" y="3912401"/>
              <a:ext cx="488148" cy="488148"/>
            </a:xfrm>
            <a:prstGeom prst="rect">
              <a:avLst/>
            </a:prstGeom>
          </p:spPr>
        </p:pic>
        <p:pic>
          <p:nvPicPr>
            <p:cNvPr id="84" name="Picture 83">
              <a:extLst>
                <a:ext uri="{FF2B5EF4-FFF2-40B4-BE49-F238E27FC236}">
                  <a16:creationId xmlns:a16="http://schemas.microsoft.com/office/drawing/2014/main" id="{E934832F-F0F0-5A4F-BAE7-991D0AE58109}"/>
                </a:ext>
              </a:extLst>
            </p:cNvPr>
            <p:cNvPicPr>
              <a:picLocks noChangeAspect="1"/>
            </p:cNvPicPr>
            <p:nvPr/>
          </p:nvPicPr>
          <p:blipFill>
            <a:blip r:embed="rId4"/>
            <a:stretch>
              <a:fillRect/>
            </a:stretch>
          </p:blipFill>
          <p:spPr>
            <a:xfrm>
              <a:off x="3937535" y="3398589"/>
              <a:ext cx="488148" cy="488148"/>
            </a:xfrm>
            <a:prstGeom prst="rect">
              <a:avLst/>
            </a:prstGeom>
          </p:spPr>
        </p:pic>
        <p:pic>
          <p:nvPicPr>
            <p:cNvPr id="85" name="Picture 84">
              <a:extLst>
                <a:ext uri="{FF2B5EF4-FFF2-40B4-BE49-F238E27FC236}">
                  <a16:creationId xmlns:a16="http://schemas.microsoft.com/office/drawing/2014/main" id="{5F1CD4F0-DE82-BE44-9C9E-EDDE5695D05C}"/>
                </a:ext>
              </a:extLst>
            </p:cNvPr>
            <p:cNvPicPr>
              <a:picLocks noChangeAspect="1"/>
            </p:cNvPicPr>
            <p:nvPr/>
          </p:nvPicPr>
          <p:blipFill>
            <a:blip r:embed="rId4"/>
            <a:stretch>
              <a:fillRect/>
            </a:stretch>
          </p:blipFill>
          <p:spPr>
            <a:xfrm>
              <a:off x="1592870" y="6995156"/>
              <a:ext cx="488148" cy="488148"/>
            </a:xfrm>
            <a:prstGeom prst="rect">
              <a:avLst/>
            </a:prstGeom>
          </p:spPr>
        </p:pic>
        <p:pic>
          <p:nvPicPr>
            <p:cNvPr id="86" name="Picture 85">
              <a:extLst>
                <a:ext uri="{FF2B5EF4-FFF2-40B4-BE49-F238E27FC236}">
                  <a16:creationId xmlns:a16="http://schemas.microsoft.com/office/drawing/2014/main" id="{1043BECC-D324-944D-A332-B4307C78A6FF}"/>
                </a:ext>
              </a:extLst>
            </p:cNvPr>
            <p:cNvPicPr>
              <a:picLocks noChangeAspect="1"/>
            </p:cNvPicPr>
            <p:nvPr/>
          </p:nvPicPr>
          <p:blipFill>
            <a:blip r:embed="rId4"/>
            <a:stretch>
              <a:fillRect/>
            </a:stretch>
          </p:blipFill>
          <p:spPr>
            <a:xfrm>
              <a:off x="3097607" y="7747017"/>
              <a:ext cx="488148" cy="488148"/>
            </a:xfrm>
            <a:prstGeom prst="rect">
              <a:avLst/>
            </a:prstGeom>
          </p:spPr>
        </p:pic>
        <p:pic>
          <p:nvPicPr>
            <p:cNvPr id="87" name="Picture 86">
              <a:extLst>
                <a:ext uri="{FF2B5EF4-FFF2-40B4-BE49-F238E27FC236}">
                  <a16:creationId xmlns:a16="http://schemas.microsoft.com/office/drawing/2014/main" id="{8D0F660A-9114-0C45-B45C-9AAA87A8EBE9}"/>
                </a:ext>
              </a:extLst>
            </p:cNvPr>
            <p:cNvPicPr>
              <a:picLocks noChangeAspect="1"/>
            </p:cNvPicPr>
            <p:nvPr/>
          </p:nvPicPr>
          <p:blipFill>
            <a:blip r:embed="rId4"/>
            <a:stretch>
              <a:fillRect/>
            </a:stretch>
          </p:blipFill>
          <p:spPr>
            <a:xfrm>
              <a:off x="1666258" y="5210525"/>
              <a:ext cx="488148" cy="488148"/>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body" idx="1"/>
          </p:nvPr>
        </p:nvSpPr>
        <p:spPr>
          <a:xfrm>
            <a:off x="465150" y="524225"/>
            <a:ext cx="6842100" cy="13713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Clr>
                <a:schemeClr val="dk1"/>
              </a:buClr>
              <a:buSzPts val="1100"/>
              <a:buFont typeface="Arial"/>
              <a:buNone/>
            </a:pPr>
            <a:r>
              <a:rPr lang="en" sz="2200" b="1" dirty="0">
                <a:solidFill>
                  <a:srgbClr val="525C65"/>
                </a:solidFill>
                <a:highlight>
                  <a:schemeClr val="lt1"/>
                </a:highlight>
                <a:latin typeface="Open Sans"/>
                <a:ea typeface="Open Sans"/>
                <a:cs typeface="Open Sans"/>
                <a:sym typeface="Open Sans"/>
              </a:rPr>
              <a:t>Explanation:</a:t>
            </a:r>
            <a:endParaRPr lang="en" sz="1600" b="1" dirty="0">
              <a:solidFill>
                <a:srgbClr val="525C65"/>
              </a:solidFill>
              <a:highlight>
                <a:schemeClr val="lt1"/>
              </a:highlight>
              <a:latin typeface="Open Sans"/>
              <a:ea typeface="Open Sans"/>
              <a:cs typeface="Open Sans"/>
              <a:sym typeface="Open Sans"/>
            </a:endParaRPr>
          </a:p>
          <a:p>
            <a:pPr marL="0" lvl="0" indent="0" algn="just" rtl="0">
              <a:spcBef>
                <a:spcPts val="0"/>
              </a:spcBef>
              <a:spcAft>
                <a:spcPts val="1600"/>
              </a:spcAft>
              <a:buClr>
                <a:schemeClr val="dk1"/>
              </a:buClr>
              <a:buSzPts val="1100"/>
              <a:buFont typeface="Arial"/>
              <a:buNone/>
            </a:pPr>
            <a:r>
              <a:rPr lang="en" sz="1600" dirty="0">
                <a:solidFill>
                  <a:srgbClr val="525C65"/>
                </a:solidFill>
                <a:highlight>
                  <a:schemeClr val="lt1"/>
                </a:highlight>
                <a:latin typeface="Open Sans"/>
                <a:ea typeface="Open Sans"/>
                <a:cs typeface="Open Sans"/>
                <a:sym typeface="Open Sans"/>
              </a:rPr>
              <a:t>The diagram in the pre</a:t>
            </a:r>
            <a:r>
              <a:rPr lang="en-US" sz="1600" dirty="0">
                <a:solidFill>
                  <a:srgbClr val="525C65"/>
                </a:solidFill>
                <a:highlight>
                  <a:schemeClr val="lt1"/>
                </a:highlight>
                <a:latin typeface="Open Sans"/>
                <a:ea typeface="Open Sans"/>
                <a:cs typeface="Open Sans"/>
                <a:sym typeface="Open Sans"/>
              </a:rPr>
              <a:t>vi</a:t>
            </a:r>
            <a:r>
              <a:rPr lang="en" sz="1600" dirty="0" err="1">
                <a:solidFill>
                  <a:srgbClr val="525C65"/>
                </a:solidFill>
                <a:highlight>
                  <a:schemeClr val="lt1"/>
                </a:highlight>
                <a:latin typeface="Open Sans"/>
                <a:ea typeface="Open Sans"/>
                <a:cs typeface="Open Sans"/>
                <a:sym typeface="Open Sans"/>
              </a:rPr>
              <a:t>ous</a:t>
            </a:r>
            <a:r>
              <a:rPr lang="en" sz="1600" dirty="0">
                <a:solidFill>
                  <a:srgbClr val="525C65"/>
                </a:solidFill>
                <a:highlight>
                  <a:schemeClr val="lt1"/>
                </a:highlight>
                <a:latin typeface="Open Sans"/>
                <a:ea typeface="Open Sans"/>
                <a:cs typeface="Open Sans"/>
                <a:sym typeface="Open Sans"/>
              </a:rPr>
              <a:t> slide shows the suggested Master Data Management architecture that we recommend for </a:t>
            </a:r>
            <a:r>
              <a:rPr lang="en" sz="1600" dirty="0" err="1">
                <a:solidFill>
                  <a:srgbClr val="525C65"/>
                </a:solidFill>
                <a:highlight>
                  <a:schemeClr val="lt1"/>
                </a:highlight>
                <a:latin typeface="Open Sans"/>
                <a:ea typeface="Open Sans"/>
                <a:cs typeface="Open Sans"/>
                <a:sym typeface="Open Sans"/>
              </a:rPr>
              <a:t>Sneakerpark</a:t>
            </a:r>
            <a:r>
              <a:rPr lang="en" sz="1600" dirty="0">
                <a:solidFill>
                  <a:srgbClr val="525C65"/>
                </a:solidFill>
                <a:highlight>
                  <a:schemeClr val="lt1"/>
                </a:highlight>
                <a:latin typeface="Open Sans"/>
                <a:ea typeface="Open Sans"/>
                <a:cs typeface="Open Sans"/>
                <a:sym typeface="Open Sans"/>
              </a:rPr>
              <a:t>.</a:t>
            </a:r>
          </a:p>
          <a:p>
            <a:pPr marL="0" lvl="0" indent="0" algn="just" rtl="0">
              <a:spcBef>
                <a:spcPts val="0"/>
              </a:spcBef>
              <a:spcAft>
                <a:spcPts val="1600"/>
              </a:spcAft>
              <a:buClr>
                <a:schemeClr val="dk1"/>
              </a:buClr>
              <a:buSzPts val="1100"/>
              <a:buFont typeface="Arial"/>
              <a:buNone/>
            </a:pPr>
            <a:r>
              <a:rPr lang="en" sz="1600" dirty="0">
                <a:solidFill>
                  <a:srgbClr val="525C65"/>
                </a:solidFill>
                <a:highlight>
                  <a:schemeClr val="lt1"/>
                </a:highlight>
                <a:latin typeface="Open Sans"/>
                <a:ea typeface="Open Sans"/>
                <a:cs typeface="Open Sans"/>
                <a:sym typeface="Open Sans"/>
              </a:rPr>
              <a:t>This architecture corresponds to a consolidated (or analytical) MDM where data is pulled from the following systems:</a:t>
            </a:r>
          </a:p>
          <a:p>
            <a:pPr marL="285750" indent="-285750" algn="just">
              <a:lnSpc>
                <a:spcPct val="100000"/>
              </a:lnSpc>
              <a:spcAft>
                <a:spcPts val="1600"/>
              </a:spcAft>
              <a:buClr>
                <a:schemeClr val="dk1"/>
              </a:buClr>
              <a:buSzPts val="1100"/>
            </a:pPr>
            <a:r>
              <a:rPr lang="en-US" sz="1600" dirty="0">
                <a:solidFill>
                  <a:srgbClr val="525C65"/>
                </a:solidFill>
                <a:highlight>
                  <a:schemeClr val="lt1"/>
                </a:highlight>
                <a:latin typeface="Open Sans"/>
                <a:ea typeface="Open Sans"/>
                <a:cs typeface="Open Sans"/>
                <a:sym typeface="Open Sans"/>
              </a:rPr>
              <a:t>User service</a:t>
            </a:r>
          </a:p>
          <a:p>
            <a:pPr marL="285750" indent="-285750" algn="just">
              <a:lnSpc>
                <a:spcPct val="100000"/>
              </a:lnSpc>
              <a:spcAft>
                <a:spcPts val="1600"/>
              </a:spcAft>
              <a:buClr>
                <a:schemeClr val="dk1"/>
              </a:buClr>
              <a:buSzPts val="1100"/>
            </a:pPr>
            <a:r>
              <a:rPr lang="en-US" sz="1600" dirty="0">
                <a:solidFill>
                  <a:srgbClr val="525C65"/>
                </a:solidFill>
                <a:highlight>
                  <a:schemeClr val="lt1"/>
                </a:highlight>
                <a:latin typeface="Open Sans"/>
                <a:ea typeface="Open Sans"/>
                <a:cs typeface="Open Sans"/>
                <a:sym typeface="Open Sans"/>
              </a:rPr>
              <a:t>L</a:t>
            </a:r>
            <a:r>
              <a:rPr lang="en" sz="1600" dirty="0" err="1">
                <a:solidFill>
                  <a:srgbClr val="525C65"/>
                </a:solidFill>
                <a:highlight>
                  <a:schemeClr val="lt1"/>
                </a:highlight>
                <a:latin typeface="Open Sans"/>
                <a:ea typeface="Open Sans"/>
                <a:cs typeface="Open Sans"/>
                <a:sym typeface="Open Sans"/>
              </a:rPr>
              <a:t>isting</a:t>
            </a:r>
            <a:r>
              <a:rPr lang="en" sz="1600" dirty="0">
                <a:solidFill>
                  <a:srgbClr val="525C65"/>
                </a:solidFill>
                <a:highlight>
                  <a:schemeClr val="lt1"/>
                </a:highlight>
                <a:latin typeface="Open Sans"/>
                <a:ea typeface="Open Sans"/>
                <a:cs typeface="Open Sans"/>
                <a:sym typeface="Open Sans"/>
              </a:rPr>
              <a:t> service</a:t>
            </a:r>
          </a:p>
          <a:p>
            <a:pPr marL="285750" indent="-285750" algn="just">
              <a:lnSpc>
                <a:spcPct val="100000"/>
              </a:lnSpc>
              <a:spcAft>
                <a:spcPts val="1600"/>
              </a:spcAft>
              <a:buClr>
                <a:schemeClr val="dk1"/>
              </a:buClr>
              <a:buSzPts val="1100"/>
            </a:pPr>
            <a:r>
              <a:rPr lang="en" sz="1600" dirty="0">
                <a:solidFill>
                  <a:srgbClr val="525C65"/>
                </a:solidFill>
                <a:highlight>
                  <a:schemeClr val="lt1"/>
                </a:highlight>
                <a:latin typeface="Open Sans"/>
                <a:ea typeface="Open Sans"/>
                <a:cs typeface="Open Sans"/>
                <a:sym typeface="Open Sans"/>
              </a:rPr>
              <a:t>Order processing service</a:t>
            </a:r>
          </a:p>
          <a:p>
            <a:pPr marL="285750" indent="-285750" algn="just">
              <a:lnSpc>
                <a:spcPct val="100000"/>
              </a:lnSpc>
              <a:spcAft>
                <a:spcPts val="1600"/>
              </a:spcAft>
              <a:buClr>
                <a:schemeClr val="dk1"/>
              </a:buClr>
              <a:buSzPts val="1100"/>
            </a:pPr>
            <a:r>
              <a:rPr lang="en" sz="1600" dirty="0">
                <a:solidFill>
                  <a:srgbClr val="525C65"/>
                </a:solidFill>
                <a:highlight>
                  <a:schemeClr val="lt1"/>
                </a:highlight>
                <a:latin typeface="Open Sans"/>
                <a:ea typeface="Open Sans"/>
                <a:cs typeface="Open Sans"/>
                <a:sym typeface="Open Sans"/>
              </a:rPr>
              <a:t>Inventory management</a:t>
            </a:r>
          </a:p>
          <a:p>
            <a:pPr marL="285750" indent="-285750" algn="just">
              <a:lnSpc>
                <a:spcPct val="100000"/>
              </a:lnSpc>
              <a:spcAft>
                <a:spcPts val="1600"/>
              </a:spcAft>
              <a:buClr>
                <a:schemeClr val="dk1"/>
              </a:buClr>
              <a:buSzPts val="1100"/>
            </a:pPr>
            <a:r>
              <a:rPr lang="en-US" sz="1600" dirty="0">
                <a:solidFill>
                  <a:srgbClr val="525C65"/>
                </a:solidFill>
                <a:highlight>
                  <a:schemeClr val="lt1"/>
                </a:highlight>
                <a:latin typeface="Open Sans"/>
                <a:ea typeface="Open Sans"/>
                <a:cs typeface="Open Sans"/>
                <a:sym typeface="Open Sans"/>
              </a:rPr>
              <a:t>C</a:t>
            </a:r>
            <a:r>
              <a:rPr lang="en" sz="1600" dirty="0" err="1">
                <a:solidFill>
                  <a:srgbClr val="525C65"/>
                </a:solidFill>
                <a:highlight>
                  <a:schemeClr val="lt1"/>
                </a:highlight>
                <a:latin typeface="Open Sans"/>
                <a:ea typeface="Open Sans"/>
                <a:cs typeface="Open Sans"/>
                <a:sym typeface="Open Sans"/>
              </a:rPr>
              <a:t>ustomer</a:t>
            </a:r>
            <a:r>
              <a:rPr lang="en" sz="1600" dirty="0">
                <a:solidFill>
                  <a:srgbClr val="525C65"/>
                </a:solidFill>
                <a:highlight>
                  <a:schemeClr val="lt1"/>
                </a:highlight>
                <a:latin typeface="Open Sans"/>
                <a:ea typeface="Open Sans"/>
                <a:cs typeface="Open Sans"/>
                <a:sym typeface="Open Sans"/>
              </a:rPr>
              <a:t> application service</a:t>
            </a:r>
          </a:p>
          <a:p>
            <a:pPr marL="0" indent="0" algn="just">
              <a:spcAft>
                <a:spcPts val="1600"/>
              </a:spcAft>
              <a:buClr>
                <a:schemeClr val="dk1"/>
              </a:buClr>
              <a:buSzPts val="1100"/>
              <a:buNone/>
            </a:pPr>
            <a:r>
              <a:rPr lang="en-US" sz="1600" dirty="0">
                <a:solidFill>
                  <a:srgbClr val="525C65"/>
                </a:solidFill>
                <a:highlight>
                  <a:schemeClr val="lt1"/>
                </a:highlight>
                <a:latin typeface="Open Sans"/>
                <a:ea typeface="Open Sans"/>
                <a:cs typeface="Open Sans"/>
                <a:sym typeface="Open Sans"/>
              </a:rPr>
              <a:t>I</a:t>
            </a:r>
            <a:r>
              <a:rPr lang="en" sz="1600" dirty="0" err="1">
                <a:solidFill>
                  <a:srgbClr val="525C65"/>
                </a:solidFill>
                <a:highlight>
                  <a:schemeClr val="lt1"/>
                </a:highlight>
                <a:latin typeface="Open Sans"/>
                <a:ea typeface="Open Sans"/>
                <a:cs typeface="Open Sans"/>
                <a:sym typeface="Open Sans"/>
              </a:rPr>
              <a:t>nto</a:t>
            </a:r>
            <a:r>
              <a:rPr lang="en" sz="1600" dirty="0">
                <a:solidFill>
                  <a:srgbClr val="525C65"/>
                </a:solidFill>
                <a:highlight>
                  <a:schemeClr val="lt1"/>
                </a:highlight>
                <a:latin typeface="Open Sans"/>
                <a:ea typeface="Open Sans"/>
                <a:cs typeface="Open Sans"/>
                <a:sym typeface="Open Sans"/>
              </a:rPr>
              <a:t> the MDM Hub where these data are consolidated (through validation rules) and where match and merge </a:t>
            </a:r>
            <a:r>
              <a:rPr lang="en" sz="1600" dirty="0" err="1">
                <a:solidFill>
                  <a:srgbClr val="525C65"/>
                </a:solidFill>
                <a:highlight>
                  <a:schemeClr val="lt1"/>
                </a:highlight>
                <a:latin typeface="Open Sans"/>
                <a:ea typeface="Open Sans"/>
                <a:cs typeface="Open Sans"/>
                <a:sym typeface="Open Sans"/>
              </a:rPr>
              <a:t>proceses</a:t>
            </a:r>
            <a:r>
              <a:rPr lang="en" sz="1600" dirty="0">
                <a:solidFill>
                  <a:srgbClr val="525C65"/>
                </a:solidFill>
                <a:highlight>
                  <a:schemeClr val="lt1"/>
                </a:highlight>
                <a:latin typeface="Open Sans"/>
                <a:ea typeface="Open Sans"/>
                <a:cs typeface="Open Sans"/>
                <a:sym typeface="Open Sans"/>
              </a:rPr>
              <a:t> are applied in order to generate golden records.</a:t>
            </a:r>
          </a:p>
          <a:p>
            <a:pPr marL="0" indent="0" algn="just">
              <a:spcAft>
                <a:spcPts val="1600"/>
              </a:spcAft>
              <a:buClr>
                <a:schemeClr val="dk1"/>
              </a:buClr>
              <a:buSzPts val="1100"/>
              <a:buNone/>
            </a:pPr>
            <a:r>
              <a:rPr lang="en" sz="1600" dirty="0">
                <a:solidFill>
                  <a:srgbClr val="525C65"/>
                </a:solidFill>
                <a:highlight>
                  <a:schemeClr val="lt1"/>
                </a:highlight>
                <a:latin typeface="Open Sans"/>
                <a:ea typeface="Open Sans"/>
                <a:cs typeface="Open Sans"/>
                <a:sym typeface="Open Sans"/>
              </a:rPr>
              <a:t>The re</a:t>
            </a:r>
            <a:r>
              <a:rPr lang="en-US" sz="1600" dirty="0">
                <a:solidFill>
                  <a:srgbClr val="525C65"/>
                </a:solidFill>
                <a:highlight>
                  <a:schemeClr val="lt1"/>
                </a:highlight>
                <a:latin typeface="Open Sans"/>
                <a:ea typeface="Open Sans"/>
                <a:cs typeface="Open Sans"/>
                <a:sym typeface="Open Sans"/>
              </a:rPr>
              <a:t>as</a:t>
            </a:r>
            <a:r>
              <a:rPr lang="en" sz="1600" dirty="0" err="1">
                <a:solidFill>
                  <a:srgbClr val="525C65"/>
                </a:solidFill>
                <a:highlight>
                  <a:schemeClr val="lt1"/>
                </a:highlight>
                <a:latin typeface="Open Sans"/>
                <a:ea typeface="Open Sans"/>
                <a:cs typeface="Open Sans"/>
                <a:sym typeface="Open Sans"/>
              </a:rPr>
              <a:t>oning</a:t>
            </a:r>
            <a:r>
              <a:rPr lang="en" sz="1600" dirty="0">
                <a:solidFill>
                  <a:srgbClr val="525C65"/>
                </a:solidFill>
                <a:highlight>
                  <a:schemeClr val="lt1"/>
                </a:highlight>
                <a:latin typeface="Open Sans"/>
                <a:ea typeface="Open Sans"/>
                <a:cs typeface="Open Sans"/>
                <a:sym typeface="Open Sans"/>
              </a:rPr>
              <a:t> behind this choice is the following: since </a:t>
            </a:r>
            <a:r>
              <a:rPr lang="en" sz="1600" dirty="0" err="1">
                <a:solidFill>
                  <a:srgbClr val="525C65"/>
                </a:solidFill>
                <a:highlight>
                  <a:schemeClr val="lt1"/>
                </a:highlight>
                <a:latin typeface="Open Sans"/>
                <a:ea typeface="Open Sans"/>
                <a:cs typeface="Open Sans"/>
                <a:sym typeface="Open Sans"/>
              </a:rPr>
              <a:t>Sneakerpark’s</a:t>
            </a:r>
            <a:r>
              <a:rPr lang="en" sz="1600" dirty="0">
                <a:solidFill>
                  <a:srgbClr val="525C65"/>
                </a:solidFill>
                <a:highlight>
                  <a:schemeClr val="lt1"/>
                </a:highlight>
                <a:latin typeface="Open Sans"/>
                <a:ea typeface="Open Sans"/>
                <a:cs typeface="Open Sans"/>
                <a:sym typeface="Open Sans"/>
              </a:rPr>
              <a:t> objective is to have high quality data flowing through a new data warehouse for accurate reporting and since it requires minimal disruption to its most critical systems </a:t>
            </a:r>
            <a:r>
              <a:rPr lang="en" sz="1600" dirty="0">
                <a:solidFill>
                  <a:srgbClr val="525C65"/>
                </a:solidFill>
                <a:highlight>
                  <a:schemeClr val="lt1"/>
                </a:highlight>
                <a:latin typeface="Open Sans" panose="020B0606030504020204" pitchFamily="34" charset="0"/>
                <a:ea typeface="Open Sans" panose="020B0606030504020204" pitchFamily="34" charset="0"/>
                <a:cs typeface="Open Sans" panose="020B0606030504020204" pitchFamily="34" charset="0"/>
                <a:sym typeface="Open Sans"/>
              </a:rPr>
              <a:t>(</a:t>
            </a:r>
            <a:r>
              <a:rPr lang="en-US" sz="1600" dirty="0">
                <a:highlight>
                  <a:schemeClr val="lt1"/>
                </a:highlight>
                <a:latin typeface="Open Sans" panose="020B0606030504020204" pitchFamily="34" charset="0"/>
                <a:ea typeface="Open Sans" panose="020B0606030504020204" pitchFamily="34" charset="0"/>
                <a:cs typeface="Open Sans" panose="020B0606030504020204" pitchFamily="34" charset="0"/>
              </a:rPr>
              <a:t>User Service, Order Processing Service, and Customer Service Application), any suggested MDM solution should not be invasive. Implementing a transactional MDM or a coexistence MDM would affect the source systems therefore violating the business constraints. On the other hand, implementing a registry MDM would be tedious to maintain and is meant more for ad-hoc analyses. The only solution that allows having high quality data flowing through a data warehouse with no disruption of source systems would be a consolidated MDM. With this solution, data consolidation happens in the MDM hub.</a:t>
            </a:r>
            <a:endParaRPr lang="en" sz="1600" dirty="0">
              <a:solidFill>
                <a:srgbClr val="525C65"/>
              </a:solidFill>
              <a:highlight>
                <a:schemeClr val="lt1"/>
              </a:highlight>
              <a:latin typeface="Open Sans" panose="020B0606030504020204" pitchFamily="34" charset="0"/>
              <a:ea typeface="Open Sans" panose="020B0606030504020204" pitchFamily="34" charset="0"/>
              <a:cs typeface="Open Sans" panose="020B0606030504020204" pitchFamily="34" charset="0"/>
              <a:sym typeface="Open Sans"/>
            </a:endParaRPr>
          </a:p>
          <a:p>
            <a:pPr marL="0" indent="0" algn="just">
              <a:spcAft>
                <a:spcPts val="1600"/>
              </a:spcAft>
              <a:buClr>
                <a:schemeClr val="dk1"/>
              </a:buClr>
              <a:buSzPts val="1100"/>
              <a:buNone/>
            </a:pPr>
            <a:endParaRPr lang="en" sz="1600" dirty="0">
              <a:solidFill>
                <a:srgbClr val="525C65"/>
              </a:solidFill>
              <a:highlight>
                <a:schemeClr val="lt1"/>
              </a:highlight>
              <a:latin typeface="Open Sans"/>
              <a:ea typeface="Open Sans"/>
              <a:cs typeface="Open Sans"/>
              <a:sym typeface="Open Sans"/>
            </a:endParaRPr>
          </a:p>
          <a:p>
            <a:pPr marL="0" lvl="0" indent="0" algn="just" rtl="0">
              <a:spcBef>
                <a:spcPts val="0"/>
              </a:spcBef>
              <a:spcAft>
                <a:spcPts val="1600"/>
              </a:spcAft>
              <a:buClr>
                <a:schemeClr val="dk1"/>
              </a:buClr>
              <a:buSzPts val="1100"/>
              <a:buFont typeface="Arial"/>
              <a:buNone/>
            </a:pPr>
            <a:endParaRPr lang="en" sz="1600" dirty="0">
              <a:solidFill>
                <a:srgbClr val="525C65"/>
              </a:solidFill>
              <a:highlight>
                <a:schemeClr val="lt1"/>
              </a:highlight>
              <a:latin typeface="Open Sans"/>
              <a:ea typeface="Open Sans"/>
              <a:cs typeface="Open Sans"/>
              <a:sym typeface="Open Sans"/>
            </a:endParaRPr>
          </a:p>
          <a:p>
            <a:pPr marL="0" lvl="0" indent="0" algn="just" rtl="0">
              <a:spcBef>
                <a:spcPts val="0"/>
              </a:spcBef>
              <a:spcAft>
                <a:spcPts val="1600"/>
              </a:spcAft>
              <a:buClr>
                <a:schemeClr val="dk1"/>
              </a:buClr>
              <a:buSzPts val="1100"/>
              <a:buFont typeface="Arial"/>
              <a:buNone/>
            </a:pPr>
            <a:endParaRPr lang="en" sz="1600" dirty="0">
              <a:solidFill>
                <a:srgbClr val="525C65"/>
              </a:solidFill>
              <a:highlight>
                <a:schemeClr val="lt1"/>
              </a:highlight>
              <a:latin typeface="Open Sans"/>
              <a:ea typeface="Open Sans"/>
              <a:cs typeface="Open Sans"/>
              <a:sym typeface="Open Sans"/>
            </a:endParaRPr>
          </a:p>
          <a:p>
            <a:pPr marL="0" lvl="0" indent="0" algn="just" rtl="0">
              <a:spcBef>
                <a:spcPts val="0"/>
              </a:spcBef>
              <a:spcAft>
                <a:spcPts val="1600"/>
              </a:spcAft>
              <a:buClr>
                <a:schemeClr val="dk1"/>
              </a:buClr>
              <a:buSzPts val="1100"/>
              <a:buFont typeface="Arial"/>
              <a:buNone/>
            </a:pPr>
            <a:endParaRPr lang="en" sz="1600" dirty="0">
              <a:solidFill>
                <a:srgbClr val="525C65"/>
              </a:solidFill>
              <a:highlight>
                <a:schemeClr val="lt1"/>
              </a:highlight>
              <a:latin typeface="Open Sans"/>
              <a:ea typeface="Open Sans"/>
              <a:cs typeface="Open Sans"/>
              <a:sym typeface="Open Sans"/>
            </a:endParaRPr>
          </a:p>
        </p:txBody>
      </p:sp>
    </p:spTree>
    <p:extLst>
      <p:ext uri="{BB962C8B-B14F-4D97-AF65-F5344CB8AC3E}">
        <p14:creationId xmlns:p14="http://schemas.microsoft.com/office/powerpoint/2010/main" val="4271642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85"/>
        <p:cNvGrpSpPr/>
        <p:nvPr/>
      </p:nvGrpSpPr>
      <p:grpSpPr>
        <a:xfrm>
          <a:off x="0" y="0"/>
          <a:ext cx="0" cy="0"/>
          <a:chOff x="0" y="0"/>
          <a:chExt cx="0" cy="0"/>
        </a:xfrm>
      </p:grpSpPr>
      <p:sp>
        <p:nvSpPr>
          <p:cNvPr id="286" name="Google Shape;286;p68"/>
          <p:cNvSpPr/>
          <p:nvPr/>
        </p:nvSpPr>
        <p:spPr>
          <a:xfrm>
            <a:off x="539850" y="4051175"/>
            <a:ext cx="66927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6</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Master Data Management</a:t>
            </a:r>
            <a:endParaRPr sz="3000">
              <a:solidFill>
                <a:srgbClr val="FFFFFF"/>
              </a:solidFill>
              <a:latin typeface="Open Sans"/>
              <a:ea typeface="Open Sans"/>
              <a:cs typeface="Open Sans"/>
              <a:sym typeface="Open Sans"/>
            </a:endParaRPr>
          </a:p>
          <a:p>
            <a:pPr marL="0" lvl="0" indent="0" algn="ctr" rtl="0">
              <a:lnSpc>
                <a:spcPct val="150000"/>
              </a:lnSpc>
              <a:spcBef>
                <a:spcPts val="0"/>
              </a:spcBef>
              <a:spcAft>
                <a:spcPts val="0"/>
              </a:spcAft>
              <a:buClr>
                <a:schemeClr val="lt1"/>
              </a:buClr>
              <a:buFont typeface="Open Sans"/>
              <a:buNone/>
            </a:pPr>
            <a:r>
              <a:rPr lang="en" sz="3000">
                <a:solidFill>
                  <a:schemeClr val="lt1"/>
                </a:solidFill>
                <a:latin typeface="Open Sans"/>
                <a:ea typeface="Open Sans"/>
                <a:cs typeface="Open Sans"/>
                <a:sym typeface="Open Sans"/>
              </a:rPr>
              <a:t>Part 2: Master Record</a:t>
            </a:r>
            <a:endParaRPr sz="3000">
              <a:solidFill>
                <a:srgbClr val="FFFFFF"/>
              </a:solidFill>
              <a:latin typeface="Open Sans"/>
              <a:ea typeface="Open Sans"/>
              <a:cs typeface="Open Sans"/>
              <a:sym typeface="Open Sans"/>
            </a:endParaRPr>
          </a:p>
        </p:txBody>
      </p:sp>
      <p:sp>
        <p:nvSpPr>
          <p:cNvPr id="287" name="Google Shape;287;p68"/>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69"/>
          <p:cNvSpPr txBox="1">
            <a:spLocks noGrp="1"/>
          </p:cNvSpPr>
          <p:nvPr>
            <p:ph type="body" idx="1"/>
          </p:nvPr>
        </p:nvSpPr>
        <p:spPr>
          <a:xfrm>
            <a:off x="432450" y="717975"/>
            <a:ext cx="6907500" cy="47778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200" dirty="0">
                <a:solidFill>
                  <a:srgbClr val="525C65"/>
                </a:solidFill>
                <a:highlight>
                  <a:srgbClr val="FFFFFF"/>
                </a:highlight>
                <a:latin typeface="Open Sans"/>
                <a:ea typeface="Open Sans"/>
                <a:cs typeface="Open Sans"/>
                <a:sym typeface="Open Sans"/>
              </a:rPr>
              <a:t>In this step, you will define a set of </a:t>
            </a:r>
            <a:r>
              <a:rPr lang="en" sz="1200" b="1" dirty="0">
                <a:solidFill>
                  <a:srgbClr val="525C65"/>
                </a:solidFill>
                <a:highlight>
                  <a:srgbClr val="FFFFFF"/>
                </a:highlight>
                <a:latin typeface="Open Sans"/>
                <a:ea typeface="Open Sans"/>
                <a:cs typeface="Open Sans"/>
                <a:sym typeface="Open Sans"/>
              </a:rPr>
              <a:t>matching rules</a:t>
            </a:r>
            <a:r>
              <a:rPr lang="en" sz="1200" dirty="0">
                <a:solidFill>
                  <a:srgbClr val="525C65"/>
                </a:solidFill>
                <a:highlight>
                  <a:srgbClr val="FFFFFF"/>
                </a:highlight>
                <a:latin typeface="Open Sans"/>
                <a:ea typeface="Open Sans"/>
                <a:cs typeface="Open Sans"/>
                <a:sym typeface="Open Sans"/>
              </a:rPr>
              <a:t> that will be used by the </a:t>
            </a:r>
            <a:r>
              <a:rPr lang="en" sz="1200" dirty="0" err="1">
                <a:solidFill>
                  <a:srgbClr val="525C65"/>
                </a:solidFill>
                <a:highlight>
                  <a:srgbClr val="FFFFFF"/>
                </a:highlight>
                <a:latin typeface="Open Sans"/>
                <a:ea typeface="Open Sans"/>
                <a:cs typeface="Open Sans"/>
                <a:sym typeface="Open Sans"/>
              </a:rPr>
              <a:t>SneakerPark's</a:t>
            </a:r>
            <a:r>
              <a:rPr lang="en" sz="1200" dirty="0">
                <a:solidFill>
                  <a:srgbClr val="525C65"/>
                </a:solidFill>
                <a:highlight>
                  <a:srgbClr val="FFFFFF"/>
                </a:highlight>
                <a:latin typeface="Open Sans"/>
                <a:ea typeface="Open Sans"/>
                <a:cs typeface="Open Sans"/>
                <a:sym typeface="Open Sans"/>
              </a:rPr>
              <a:t> MDM Hub to match item and customer entities between the company's different systems.</a:t>
            </a:r>
            <a:endParaRPr sz="1200" dirty="0">
              <a:solidFill>
                <a:srgbClr val="525C65"/>
              </a:solidFill>
              <a:highlight>
                <a:srgbClr val="FFFFFF"/>
              </a:highlight>
              <a:latin typeface="Open Sans"/>
              <a:ea typeface="Open Sans"/>
              <a:cs typeface="Open Sans"/>
              <a:sym typeface="Open Sans"/>
            </a:endParaRPr>
          </a:p>
          <a:p>
            <a:pPr marL="0" lvl="0" indent="0" algn="just" rtl="0">
              <a:lnSpc>
                <a:spcPct val="100000"/>
              </a:lnSpc>
              <a:spcBef>
                <a:spcPts val="1600"/>
              </a:spcBef>
              <a:spcAft>
                <a:spcPts val="0"/>
              </a:spcAft>
              <a:buNone/>
            </a:pPr>
            <a:r>
              <a:rPr lang="en" sz="1200" b="1" dirty="0">
                <a:solidFill>
                  <a:srgbClr val="525C65"/>
                </a:solidFill>
                <a:highlight>
                  <a:srgbClr val="FFFFFF"/>
                </a:highlight>
                <a:latin typeface="Open Sans"/>
                <a:ea typeface="Open Sans"/>
                <a:cs typeface="Open Sans"/>
                <a:sym typeface="Open Sans"/>
              </a:rPr>
              <a:t>Please come up with 4 rules - 2 for Items and 2 for Customers </a:t>
            </a:r>
            <a:r>
              <a:rPr lang="en" sz="1200" dirty="0">
                <a:solidFill>
                  <a:srgbClr val="525C65"/>
                </a:solidFill>
                <a:highlight>
                  <a:srgbClr val="FFFFFF"/>
                </a:highlight>
                <a:latin typeface="Open Sans"/>
                <a:ea typeface="Open Sans"/>
                <a:cs typeface="Open Sans"/>
                <a:sym typeface="Open Sans"/>
              </a:rPr>
              <a:t>and list them below.</a:t>
            </a:r>
          </a:p>
          <a:p>
            <a:pPr marL="0" lvl="0" indent="0" algn="just" rtl="0">
              <a:lnSpc>
                <a:spcPct val="100000"/>
              </a:lnSpc>
              <a:spcBef>
                <a:spcPts val="1600"/>
              </a:spcBef>
              <a:spcAft>
                <a:spcPts val="0"/>
              </a:spcAft>
              <a:buNone/>
            </a:pPr>
            <a:r>
              <a:rPr lang="en-US" sz="1200" dirty="0">
                <a:solidFill>
                  <a:srgbClr val="525C65"/>
                </a:solidFill>
                <a:highlight>
                  <a:srgbClr val="FFFFFF"/>
                </a:highlight>
                <a:latin typeface="Open Sans"/>
                <a:ea typeface="Open Sans"/>
                <a:cs typeface="Open Sans"/>
                <a:sym typeface="Open Sans"/>
              </a:rPr>
              <a:t>For Items</a:t>
            </a:r>
          </a:p>
          <a:p>
            <a:pPr marL="984250" marR="241300" lvl="1" indent="-285750" algn="just">
              <a:lnSpc>
                <a:spcPct val="100000"/>
              </a:lnSpc>
              <a:spcBef>
                <a:spcPts val="3800"/>
              </a:spcBef>
              <a:buFont typeface="Wingdings" pitchFamily="2" charset="2"/>
              <a:buChar char="§"/>
            </a:pPr>
            <a:r>
              <a:rPr lang="en-US" sz="1200" dirty="0">
                <a:solidFill>
                  <a:srgbClr val="525C65"/>
                </a:solidFill>
                <a:highlight>
                  <a:srgbClr val="FFFFFF"/>
                </a:highlight>
                <a:latin typeface="Open Sans"/>
                <a:ea typeface="Open Sans"/>
                <a:cs typeface="Open Sans"/>
                <a:sym typeface="Open Sans"/>
              </a:rPr>
              <a:t>The sources that contain item attributes/fields are: </a:t>
            </a:r>
            <a:r>
              <a:rPr lang="en-US" sz="1200" dirty="0" err="1">
                <a:solidFill>
                  <a:srgbClr val="525C65"/>
                </a:solidFill>
                <a:highlight>
                  <a:srgbClr val="FFFFFF"/>
                </a:highlight>
                <a:latin typeface="Open Sans"/>
                <a:ea typeface="Open Sans"/>
                <a:cs typeface="Open Sans"/>
                <a:sym typeface="Open Sans"/>
              </a:rPr>
              <a:t>im.items</a:t>
            </a:r>
            <a:r>
              <a:rPr lang="en-US" sz="1200" dirty="0">
                <a:solidFill>
                  <a:srgbClr val="525C65"/>
                </a:solidFill>
                <a:highlight>
                  <a:srgbClr val="FFFFFF"/>
                </a:highlight>
                <a:latin typeface="Open Sans"/>
                <a:ea typeface="Open Sans"/>
                <a:cs typeface="Open Sans"/>
                <a:sym typeface="Open Sans"/>
              </a:rPr>
              <a:t> and </a:t>
            </a:r>
            <a:r>
              <a:rPr lang="en-US" sz="1200" dirty="0" err="1">
                <a:solidFill>
                  <a:srgbClr val="525C65"/>
                </a:solidFill>
                <a:highlight>
                  <a:srgbClr val="FFFFFF"/>
                </a:highlight>
                <a:latin typeface="Open Sans"/>
                <a:ea typeface="Open Sans"/>
                <a:cs typeface="Open Sans"/>
                <a:sym typeface="Open Sans"/>
              </a:rPr>
              <a:t>li.listings</a:t>
            </a:r>
            <a:r>
              <a:rPr lang="en-US" sz="1200" dirty="0">
                <a:solidFill>
                  <a:srgbClr val="525C65"/>
                </a:solidFill>
                <a:highlight>
                  <a:srgbClr val="FFFFFF"/>
                </a:highlight>
                <a:latin typeface="Open Sans"/>
                <a:ea typeface="Open Sans"/>
                <a:cs typeface="Open Sans"/>
                <a:sym typeface="Open Sans"/>
              </a:rPr>
              <a:t>, pull the following item attributes: name, brand name, color,  size, sex, condition, item status, price</a:t>
            </a:r>
          </a:p>
          <a:p>
            <a:pPr marL="984250" marR="241300" lvl="1" indent="-285750" algn="just">
              <a:lnSpc>
                <a:spcPct val="100000"/>
              </a:lnSpc>
              <a:spcBef>
                <a:spcPts val="3800"/>
              </a:spcBef>
              <a:buFont typeface="Wingdings" pitchFamily="2" charset="2"/>
              <a:buChar char="§"/>
            </a:pPr>
            <a:r>
              <a:rPr lang="en-US" sz="1200" dirty="0">
                <a:solidFill>
                  <a:srgbClr val="525C65"/>
                </a:solidFill>
                <a:highlight>
                  <a:srgbClr val="FFFFFF"/>
                </a:highlight>
                <a:latin typeface="Open Sans"/>
                <a:ea typeface="Open Sans"/>
                <a:cs typeface="Open Sans"/>
                <a:sym typeface="Open Sans"/>
              </a:rPr>
              <a:t>Primary matching rule: match based on product id (</a:t>
            </a:r>
            <a:r>
              <a:rPr lang="en-US" sz="1200" dirty="0" err="1">
                <a:solidFill>
                  <a:srgbClr val="525C65"/>
                </a:solidFill>
                <a:highlight>
                  <a:srgbClr val="FFFFFF"/>
                </a:highlight>
                <a:latin typeface="Open Sans"/>
                <a:ea typeface="Open Sans"/>
                <a:cs typeface="Open Sans"/>
                <a:sym typeface="Open Sans"/>
              </a:rPr>
              <a:t>li.listings.productid</a:t>
            </a:r>
            <a:r>
              <a:rPr lang="en-US" sz="1200" dirty="0">
                <a:solidFill>
                  <a:srgbClr val="525C65"/>
                </a:solidFill>
                <a:highlight>
                  <a:srgbClr val="FFFFFF"/>
                </a:highlight>
                <a:latin typeface="Open Sans"/>
                <a:ea typeface="Open Sans"/>
                <a:cs typeface="Open Sans"/>
                <a:sym typeface="Open Sans"/>
              </a:rPr>
              <a:t> = </a:t>
            </a:r>
            <a:r>
              <a:rPr lang="en-US" sz="1200" dirty="0" err="1">
                <a:solidFill>
                  <a:srgbClr val="525C65"/>
                </a:solidFill>
                <a:highlight>
                  <a:srgbClr val="FFFFFF"/>
                </a:highlight>
                <a:latin typeface="Open Sans"/>
                <a:ea typeface="Open Sans"/>
                <a:cs typeface="Open Sans"/>
                <a:sym typeface="Open Sans"/>
              </a:rPr>
              <a:t>im.items.itemid</a:t>
            </a:r>
            <a:r>
              <a:rPr lang="en-US" sz="1200" dirty="0">
                <a:solidFill>
                  <a:srgbClr val="525C65"/>
                </a:solidFill>
                <a:highlight>
                  <a:srgbClr val="FFFFFF"/>
                </a:highlight>
                <a:latin typeface="Open Sans"/>
                <a:ea typeface="Open Sans"/>
                <a:cs typeface="Open Sans"/>
                <a:sym typeface="Open Sans"/>
              </a:rPr>
              <a:t>)</a:t>
            </a:r>
          </a:p>
          <a:p>
            <a:pPr marL="984250" marR="241300" lvl="1" indent="-285750" algn="just">
              <a:lnSpc>
                <a:spcPct val="100000"/>
              </a:lnSpc>
              <a:spcBef>
                <a:spcPts val="3800"/>
              </a:spcBef>
              <a:buFont typeface="Wingdings" pitchFamily="2" charset="2"/>
              <a:buChar char="§"/>
            </a:pPr>
            <a:r>
              <a:rPr lang="en-US" sz="1200" dirty="0">
                <a:solidFill>
                  <a:srgbClr val="525C65"/>
                </a:solidFill>
                <a:highlight>
                  <a:srgbClr val="FFFFFF"/>
                </a:highlight>
                <a:latin typeface="Open Sans"/>
                <a:ea typeface="Open Sans"/>
                <a:cs typeface="Open Sans"/>
                <a:sym typeface="Open Sans"/>
              </a:rPr>
              <a:t>Secondary matching rule: None – flag as anomalous record</a:t>
            </a:r>
          </a:p>
          <a:p>
            <a:pPr marL="984250" marR="241300" lvl="1" indent="-285750" algn="just">
              <a:lnSpc>
                <a:spcPct val="100000"/>
              </a:lnSpc>
              <a:spcBef>
                <a:spcPts val="3800"/>
              </a:spcBef>
              <a:buFont typeface="Wingdings" pitchFamily="2" charset="2"/>
              <a:buChar char="§"/>
            </a:pPr>
            <a:r>
              <a:rPr lang="en-US" sz="1200" dirty="0">
                <a:solidFill>
                  <a:srgbClr val="525C65"/>
                </a:solidFill>
                <a:highlight>
                  <a:srgbClr val="FFFFFF"/>
                </a:highlight>
                <a:latin typeface="Open Sans"/>
                <a:ea typeface="Open Sans"/>
                <a:cs typeface="Open Sans"/>
                <a:sym typeface="Open Sans"/>
              </a:rPr>
              <a:t>Standardization: standardize brand names, color, size, gender, and condition to match the same formats as in </a:t>
            </a:r>
            <a:r>
              <a:rPr lang="en-US" sz="1200" dirty="0" err="1">
                <a:solidFill>
                  <a:srgbClr val="525C65"/>
                </a:solidFill>
                <a:highlight>
                  <a:srgbClr val="FFFFFF"/>
                </a:highlight>
                <a:latin typeface="Open Sans"/>
                <a:ea typeface="Open Sans"/>
                <a:cs typeface="Open Sans"/>
                <a:sym typeface="Open Sans"/>
              </a:rPr>
              <a:t>im.items</a:t>
            </a:r>
            <a:r>
              <a:rPr lang="en-US" sz="1200" dirty="0">
                <a:solidFill>
                  <a:srgbClr val="525C65"/>
                </a:solidFill>
                <a:highlight>
                  <a:srgbClr val="FFFFFF"/>
                </a:highlight>
                <a:latin typeface="Open Sans"/>
                <a:ea typeface="Open Sans"/>
                <a:cs typeface="Open Sans"/>
                <a:sym typeface="Open Sans"/>
              </a:rPr>
              <a:t>.</a:t>
            </a:r>
          </a:p>
          <a:p>
            <a:pPr marL="984250" marR="241300" lvl="1" indent="-285750" algn="just">
              <a:lnSpc>
                <a:spcPct val="100000"/>
              </a:lnSpc>
              <a:spcBef>
                <a:spcPts val="3800"/>
              </a:spcBef>
              <a:buFont typeface="Wingdings" pitchFamily="2" charset="2"/>
              <a:buChar char="§"/>
            </a:pPr>
            <a:r>
              <a:rPr lang="en-US" sz="1200" dirty="0">
                <a:solidFill>
                  <a:srgbClr val="525C65"/>
                </a:solidFill>
                <a:highlight>
                  <a:srgbClr val="FFFFFF"/>
                </a:highlight>
                <a:latin typeface="Open Sans"/>
                <a:ea typeface="Open Sans"/>
                <a:cs typeface="Open Sans"/>
                <a:sym typeface="Open Sans"/>
              </a:rPr>
              <a:t>Items matching Rules: </a:t>
            </a:r>
          </a:p>
          <a:p>
            <a:pPr marL="1441450" marR="241300" lvl="2" indent="-285750" algn="just">
              <a:lnSpc>
                <a:spcPct val="100000"/>
              </a:lnSpc>
              <a:spcBef>
                <a:spcPts val="3800"/>
              </a:spcBef>
              <a:buFont typeface="Wingdings" pitchFamily="2" charset="2"/>
              <a:buChar char="§"/>
            </a:pPr>
            <a:r>
              <a:rPr lang="en-US" sz="1200" b="1" dirty="0" err="1">
                <a:solidFill>
                  <a:srgbClr val="525C65"/>
                </a:solidFill>
                <a:highlight>
                  <a:srgbClr val="FFFFFF"/>
                </a:highlight>
                <a:latin typeface="Open Sans"/>
                <a:ea typeface="Open Sans"/>
                <a:cs typeface="Open Sans"/>
                <a:sym typeface="Open Sans"/>
              </a:rPr>
              <a:t>Brandname</a:t>
            </a:r>
            <a:r>
              <a:rPr lang="en-US" sz="1200" dirty="0">
                <a:solidFill>
                  <a:srgbClr val="525C65"/>
                </a:solidFill>
                <a:highlight>
                  <a:srgbClr val="FFFFFF"/>
                </a:highlight>
                <a:latin typeface="Open Sans"/>
                <a:ea typeface="Open Sans"/>
                <a:cs typeface="Open Sans"/>
                <a:sym typeface="Open Sans"/>
              </a:rPr>
              <a:t>: compare </a:t>
            </a:r>
            <a:r>
              <a:rPr lang="en-US" sz="1200" dirty="0" err="1">
                <a:solidFill>
                  <a:srgbClr val="525C65"/>
                </a:solidFill>
                <a:highlight>
                  <a:srgbClr val="FFFFFF"/>
                </a:highlight>
                <a:latin typeface="Open Sans"/>
                <a:ea typeface="Open Sans"/>
                <a:cs typeface="Open Sans"/>
                <a:sym typeface="Open Sans"/>
              </a:rPr>
              <a:t>im.items.brandname</a:t>
            </a:r>
            <a:r>
              <a:rPr lang="en-US" sz="1200" dirty="0">
                <a:solidFill>
                  <a:srgbClr val="525C65"/>
                </a:solidFill>
                <a:highlight>
                  <a:srgbClr val="FFFFFF"/>
                </a:highlight>
                <a:latin typeface="Open Sans"/>
                <a:ea typeface="Open Sans"/>
                <a:cs typeface="Open Sans"/>
                <a:sym typeface="Open Sans"/>
              </a:rPr>
              <a:t> to </a:t>
            </a:r>
            <a:r>
              <a:rPr lang="en-US" sz="1200" dirty="0" err="1">
                <a:solidFill>
                  <a:srgbClr val="525C65"/>
                </a:solidFill>
                <a:highlight>
                  <a:srgbClr val="FFFFFF"/>
                </a:highlight>
                <a:latin typeface="Open Sans"/>
                <a:ea typeface="Open Sans"/>
                <a:cs typeface="Open Sans"/>
                <a:sym typeface="Open Sans"/>
              </a:rPr>
              <a:t>li.listings.brand</a:t>
            </a:r>
            <a:r>
              <a:rPr lang="en-US" sz="1200" dirty="0">
                <a:solidFill>
                  <a:srgbClr val="525C65"/>
                </a:solidFill>
                <a:highlight>
                  <a:srgbClr val="FFFFFF"/>
                </a:highlight>
                <a:latin typeface="Open Sans"/>
                <a:ea typeface="Open Sans"/>
                <a:cs typeface="Open Sans"/>
                <a:sym typeface="Open Sans"/>
              </a:rPr>
              <a:t> if the value is the same take the record to the MDM hub else flag the value for the data steward</a:t>
            </a:r>
          </a:p>
          <a:p>
            <a:pPr marL="1441450" marR="241300" lvl="2" indent="-285750" algn="just">
              <a:lnSpc>
                <a:spcPct val="100000"/>
              </a:lnSpc>
              <a:spcBef>
                <a:spcPts val="3800"/>
              </a:spcBef>
              <a:buFont typeface="Wingdings" pitchFamily="2" charset="2"/>
              <a:buChar char="§"/>
            </a:pPr>
            <a:r>
              <a:rPr lang="en-US" sz="1200" b="1" dirty="0">
                <a:solidFill>
                  <a:srgbClr val="525C65"/>
                </a:solidFill>
                <a:highlight>
                  <a:srgbClr val="FFFFFF"/>
                </a:highlight>
                <a:latin typeface="Open Sans"/>
                <a:ea typeface="Open Sans"/>
                <a:cs typeface="Open Sans"/>
                <a:sym typeface="Open Sans"/>
              </a:rPr>
              <a:t>Color</a:t>
            </a:r>
            <a:r>
              <a:rPr lang="en-US" sz="1200" dirty="0">
                <a:solidFill>
                  <a:srgbClr val="525C65"/>
                </a:solidFill>
                <a:highlight>
                  <a:srgbClr val="FFFFFF"/>
                </a:highlight>
                <a:latin typeface="Open Sans"/>
                <a:ea typeface="Open Sans"/>
                <a:cs typeface="Open Sans"/>
                <a:sym typeface="Open Sans"/>
              </a:rPr>
              <a:t>: compare </a:t>
            </a:r>
            <a:r>
              <a:rPr lang="en-US" sz="1200" dirty="0" err="1">
                <a:solidFill>
                  <a:srgbClr val="525C65"/>
                </a:solidFill>
                <a:highlight>
                  <a:srgbClr val="FFFFFF"/>
                </a:highlight>
                <a:latin typeface="Open Sans"/>
                <a:ea typeface="Open Sans"/>
                <a:cs typeface="Open Sans"/>
                <a:sym typeface="Open Sans"/>
              </a:rPr>
              <a:t>im.items.color</a:t>
            </a:r>
            <a:r>
              <a:rPr lang="en-US" sz="1200" dirty="0">
                <a:solidFill>
                  <a:srgbClr val="525C65"/>
                </a:solidFill>
                <a:highlight>
                  <a:srgbClr val="FFFFFF"/>
                </a:highlight>
                <a:latin typeface="Open Sans"/>
                <a:ea typeface="Open Sans"/>
                <a:cs typeface="Open Sans"/>
                <a:sym typeface="Open Sans"/>
              </a:rPr>
              <a:t> to </a:t>
            </a:r>
            <a:r>
              <a:rPr lang="en-US" sz="1200" dirty="0" err="1">
                <a:solidFill>
                  <a:srgbClr val="525C65"/>
                </a:solidFill>
                <a:highlight>
                  <a:srgbClr val="FFFFFF"/>
                </a:highlight>
                <a:latin typeface="Open Sans"/>
                <a:ea typeface="Open Sans"/>
                <a:cs typeface="Open Sans"/>
                <a:sym typeface="Open Sans"/>
              </a:rPr>
              <a:t>li.listings.color</a:t>
            </a:r>
            <a:r>
              <a:rPr lang="en-US" sz="1200" dirty="0">
                <a:solidFill>
                  <a:srgbClr val="525C65"/>
                </a:solidFill>
                <a:highlight>
                  <a:srgbClr val="FFFFFF"/>
                </a:highlight>
                <a:latin typeface="Open Sans"/>
                <a:ea typeface="Open Sans"/>
                <a:cs typeface="Open Sans"/>
                <a:sym typeface="Open Sans"/>
              </a:rPr>
              <a:t> if the value is the same take the record to the MDM hub else flag the value for the data steward</a:t>
            </a:r>
          </a:p>
          <a:p>
            <a:pPr marL="1441450" marR="241300" lvl="2" indent="-285750" algn="just">
              <a:lnSpc>
                <a:spcPct val="100000"/>
              </a:lnSpc>
              <a:spcBef>
                <a:spcPts val="3800"/>
              </a:spcBef>
              <a:buFont typeface="Wingdings" pitchFamily="2" charset="2"/>
              <a:buChar char="§"/>
            </a:pPr>
            <a:r>
              <a:rPr lang="en-US" sz="1200" b="1" dirty="0">
                <a:solidFill>
                  <a:srgbClr val="525C65"/>
                </a:solidFill>
                <a:highlight>
                  <a:srgbClr val="FFFFFF"/>
                </a:highlight>
                <a:latin typeface="Open Sans"/>
                <a:ea typeface="Open Sans"/>
                <a:cs typeface="Open Sans"/>
                <a:sym typeface="Open Sans"/>
              </a:rPr>
              <a:t>Price: </a:t>
            </a:r>
            <a:r>
              <a:rPr lang="en-US" sz="1200" dirty="0">
                <a:solidFill>
                  <a:srgbClr val="525C65"/>
                </a:solidFill>
                <a:highlight>
                  <a:srgbClr val="FFFFFF"/>
                </a:highlight>
                <a:latin typeface="Open Sans"/>
                <a:ea typeface="Open Sans"/>
                <a:cs typeface="Open Sans"/>
                <a:sym typeface="Open Sans"/>
              </a:rPr>
              <a:t>Take the value from </a:t>
            </a:r>
            <a:r>
              <a:rPr lang="en-US" sz="1200" dirty="0" err="1">
                <a:solidFill>
                  <a:srgbClr val="525C65"/>
                </a:solidFill>
                <a:highlight>
                  <a:srgbClr val="FFFFFF"/>
                </a:highlight>
                <a:latin typeface="Open Sans"/>
                <a:ea typeface="Open Sans"/>
                <a:cs typeface="Open Sans"/>
                <a:sym typeface="Open Sans"/>
              </a:rPr>
              <a:t>li.listings.listingprice</a:t>
            </a:r>
            <a:r>
              <a:rPr lang="en-US" sz="1200" dirty="0">
                <a:solidFill>
                  <a:srgbClr val="525C65"/>
                </a:solidFill>
                <a:highlight>
                  <a:srgbClr val="FFFFFF"/>
                </a:highlight>
                <a:latin typeface="Open Sans"/>
                <a:ea typeface="Open Sans"/>
                <a:cs typeface="Open Sans"/>
                <a:sym typeface="Open Sans"/>
              </a:rPr>
              <a:t> if it exists and push the record into the MDM hub else flag the value for the data steward</a:t>
            </a:r>
          </a:p>
          <a:p>
            <a:pPr marL="1441450" marR="241300" lvl="2" indent="-285750" algn="just">
              <a:lnSpc>
                <a:spcPct val="100000"/>
              </a:lnSpc>
              <a:spcBef>
                <a:spcPts val="3800"/>
              </a:spcBef>
              <a:buFont typeface="Wingdings" pitchFamily="2" charset="2"/>
              <a:buChar char="§"/>
            </a:pPr>
            <a:r>
              <a:rPr lang="en-US" sz="1200" dirty="0">
                <a:solidFill>
                  <a:srgbClr val="525C65"/>
                </a:solidFill>
                <a:highlight>
                  <a:srgbClr val="FFFFFF"/>
                </a:highlight>
                <a:latin typeface="Open Sans"/>
                <a:ea typeface="Open Sans"/>
                <a:cs typeface="Open Sans"/>
                <a:sym typeface="Open Sans"/>
              </a:rPr>
              <a:t> </a:t>
            </a:r>
            <a:r>
              <a:rPr lang="en-US" sz="1200" b="1" dirty="0">
                <a:solidFill>
                  <a:srgbClr val="525C65"/>
                </a:solidFill>
                <a:highlight>
                  <a:srgbClr val="FFFFFF"/>
                </a:highlight>
                <a:latin typeface="Open Sans"/>
                <a:ea typeface="Open Sans"/>
                <a:cs typeface="Open Sans"/>
                <a:sym typeface="Open Sans"/>
              </a:rPr>
              <a:t>Name: </a:t>
            </a:r>
            <a:r>
              <a:rPr lang="en-US" sz="1200" dirty="0">
                <a:solidFill>
                  <a:srgbClr val="525C65"/>
                </a:solidFill>
                <a:highlight>
                  <a:srgbClr val="FFFFFF"/>
                </a:highlight>
                <a:latin typeface="Open Sans"/>
                <a:ea typeface="Open Sans"/>
                <a:cs typeface="Open Sans"/>
                <a:sym typeface="Open Sans"/>
              </a:rPr>
              <a:t>Take the value from </a:t>
            </a:r>
            <a:r>
              <a:rPr lang="en-US" sz="1200" dirty="0" err="1">
                <a:solidFill>
                  <a:srgbClr val="525C65"/>
                </a:solidFill>
                <a:highlight>
                  <a:srgbClr val="FFFFFF"/>
                </a:highlight>
                <a:latin typeface="Open Sans"/>
                <a:ea typeface="Open Sans"/>
                <a:cs typeface="Open Sans"/>
                <a:sym typeface="Open Sans"/>
              </a:rPr>
              <a:t>im.items.name</a:t>
            </a:r>
            <a:r>
              <a:rPr lang="en-US" sz="1200" dirty="0">
                <a:solidFill>
                  <a:srgbClr val="525C65"/>
                </a:solidFill>
                <a:highlight>
                  <a:srgbClr val="FFFFFF"/>
                </a:highlight>
                <a:latin typeface="Open Sans"/>
                <a:ea typeface="Open Sans"/>
                <a:cs typeface="Open Sans"/>
                <a:sym typeface="Open Sans"/>
              </a:rPr>
              <a:t> if it exists and push the record into the MDM hub else flag the value for the data steward</a:t>
            </a:r>
            <a:endParaRPr lang="en-US" sz="1200" b="1" dirty="0">
              <a:solidFill>
                <a:srgbClr val="525C65"/>
              </a:solidFill>
              <a:highlight>
                <a:srgbClr val="FFFFFF"/>
              </a:highlight>
              <a:latin typeface="Open Sans"/>
              <a:ea typeface="Open Sans"/>
              <a:cs typeface="Open Sans"/>
              <a:sym typeface="Open Sans"/>
            </a:endParaRPr>
          </a:p>
          <a:p>
            <a:pPr marL="1441450" marR="241300" lvl="2" indent="-285750" algn="just">
              <a:lnSpc>
                <a:spcPct val="100000"/>
              </a:lnSpc>
              <a:spcBef>
                <a:spcPts val="3800"/>
              </a:spcBef>
              <a:buFont typeface="Wingdings" pitchFamily="2" charset="2"/>
              <a:buChar char="§"/>
            </a:pPr>
            <a:endParaRPr lang="en-US" sz="1200" dirty="0">
              <a:solidFill>
                <a:srgbClr val="525C65"/>
              </a:solidFill>
              <a:highlight>
                <a:srgbClr val="FFFFFF"/>
              </a:highlight>
              <a:latin typeface="Open Sans"/>
              <a:ea typeface="Open Sans"/>
              <a:cs typeface="Open Sans"/>
              <a:sym typeface="Open Sans"/>
            </a:endParaRPr>
          </a:p>
          <a:p>
            <a:pPr marL="1441450" marR="241300" lvl="2" indent="-285750" algn="just">
              <a:lnSpc>
                <a:spcPct val="100000"/>
              </a:lnSpc>
              <a:spcBef>
                <a:spcPts val="3800"/>
              </a:spcBef>
              <a:buFont typeface="Wingdings" pitchFamily="2" charset="2"/>
              <a:buChar char="§"/>
            </a:pPr>
            <a:endParaRPr lang="en-US" sz="1200" dirty="0">
              <a:solidFill>
                <a:srgbClr val="525C65"/>
              </a:solidFill>
              <a:highlight>
                <a:srgbClr val="FFFFFF"/>
              </a:highlight>
              <a:latin typeface="Open Sans"/>
              <a:ea typeface="Open Sans"/>
              <a:cs typeface="Open Sans"/>
              <a:sym typeface="Open Sans"/>
            </a:endParaRPr>
          </a:p>
          <a:p>
            <a:pPr marL="984250" marR="241300" lvl="1" indent="-285750" algn="just">
              <a:lnSpc>
                <a:spcPct val="100000"/>
              </a:lnSpc>
              <a:spcBef>
                <a:spcPts val="3800"/>
              </a:spcBef>
              <a:buFont typeface="Wingdings" pitchFamily="2" charset="2"/>
              <a:buChar char="§"/>
            </a:pPr>
            <a:endParaRPr lang="en-US" sz="1200" dirty="0">
              <a:solidFill>
                <a:srgbClr val="525C65"/>
              </a:solidFill>
              <a:highlight>
                <a:srgbClr val="FFFFFF"/>
              </a:highlight>
              <a:latin typeface="Open Sans"/>
              <a:ea typeface="Open Sans"/>
              <a:cs typeface="Open Sans"/>
              <a:sym typeface="Open Sans"/>
            </a:endParaRPr>
          </a:p>
          <a:p>
            <a:pPr marL="984250" marR="241300" lvl="1" indent="-285750" algn="just">
              <a:lnSpc>
                <a:spcPct val="100000"/>
              </a:lnSpc>
              <a:spcBef>
                <a:spcPts val="3800"/>
              </a:spcBef>
              <a:buFont typeface="Wingdings" pitchFamily="2" charset="2"/>
              <a:buChar char="§"/>
            </a:pPr>
            <a:endParaRPr lang="en-US" sz="1200" dirty="0">
              <a:solidFill>
                <a:srgbClr val="525C65"/>
              </a:solidFill>
              <a:highlight>
                <a:srgbClr val="FFFFFF"/>
              </a:highlight>
              <a:latin typeface="Open Sans"/>
              <a:ea typeface="Open Sans"/>
              <a:cs typeface="Open Sans"/>
              <a:sym typeface="Open Sans"/>
            </a:endParaRPr>
          </a:p>
          <a:p>
            <a:pPr marL="984250" marR="241300" lvl="1" indent="-285750" algn="just">
              <a:lnSpc>
                <a:spcPct val="100000"/>
              </a:lnSpc>
              <a:spcBef>
                <a:spcPts val="3800"/>
              </a:spcBef>
              <a:buFont typeface="Wingdings" pitchFamily="2" charset="2"/>
              <a:buChar char="Ø"/>
            </a:pPr>
            <a:endParaRPr sz="1200" dirty="0">
              <a:solidFill>
                <a:srgbClr val="525C65"/>
              </a:solidFill>
              <a:highlight>
                <a:srgbClr val="FFFFFF"/>
              </a:highlight>
              <a:latin typeface="Open Sans"/>
              <a:ea typeface="Open Sans"/>
              <a:cs typeface="Open Sans"/>
              <a:sym typeface="Open Sans"/>
            </a:endParaRPr>
          </a:p>
          <a:p>
            <a:pPr marL="241300" marR="241300" lvl="0" indent="0" algn="just" rtl="0">
              <a:lnSpc>
                <a:spcPct val="100000"/>
              </a:lnSpc>
              <a:spcBef>
                <a:spcPts val="3800"/>
              </a:spcBef>
              <a:spcAft>
                <a:spcPts val="0"/>
              </a:spcAft>
              <a:buNone/>
            </a:pPr>
            <a:endParaRPr sz="1200" dirty="0">
              <a:solidFill>
                <a:srgbClr val="525C65"/>
              </a:solidFill>
              <a:highlight>
                <a:srgbClr val="FFFFFF"/>
              </a:highlight>
              <a:latin typeface="Open Sans"/>
              <a:ea typeface="Open Sans"/>
              <a:cs typeface="Open Sans"/>
              <a:sym typeface="Open Sans"/>
            </a:endParaRPr>
          </a:p>
          <a:p>
            <a:pPr marL="241300" marR="241300" lvl="0" indent="0" algn="just" rtl="0">
              <a:lnSpc>
                <a:spcPct val="100000"/>
              </a:lnSpc>
              <a:spcBef>
                <a:spcPts val="3800"/>
              </a:spcBef>
              <a:spcAft>
                <a:spcPts val="0"/>
              </a:spcAft>
              <a:buNone/>
            </a:pPr>
            <a:endParaRPr sz="1200" dirty="0">
              <a:solidFill>
                <a:srgbClr val="525C65"/>
              </a:solidFill>
              <a:highlight>
                <a:srgbClr val="FFFFFF"/>
              </a:highlight>
              <a:latin typeface="Open Sans"/>
              <a:ea typeface="Open Sans"/>
              <a:cs typeface="Open Sans"/>
              <a:sym typeface="Open Sans"/>
            </a:endParaRPr>
          </a:p>
          <a:p>
            <a:pPr marL="241300" marR="241300" lvl="0" indent="0" algn="just" rtl="0">
              <a:lnSpc>
                <a:spcPct val="100000"/>
              </a:lnSpc>
              <a:spcBef>
                <a:spcPts val="3800"/>
              </a:spcBef>
              <a:spcAft>
                <a:spcPts val="0"/>
              </a:spcAft>
              <a:buNone/>
            </a:pPr>
            <a:endParaRPr sz="1200" dirty="0">
              <a:solidFill>
                <a:srgbClr val="525C65"/>
              </a:solidFill>
              <a:highlight>
                <a:srgbClr val="FFFFFF"/>
              </a:highlight>
              <a:latin typeface="Open Sans"/>
              <a:ea typeface="Open Sans"/>
              <a:cs typeface="Open Sans"/>
              <a:sym typeface="Open Sans"/>
            </a:endParaRPr>
          </a:p>
          <a:p>
            <a:pPr marL="241300" marR="241300" lvl="0" indent="0" algn="just" rtl="0">
              <a:lnSpc>
                <a:spcPct val="100000"/>
              </a:lnSpc>
              <a:spcBef>
                <a:spcPts val="3800"/>
              </a:spcBef>
              <a:spcAft>
                <a:spcPts val="0"/>
              </a:spcAft>
              <a:buNone/>
            </a:pPr>
            <a:endParaRPr sz="1200" dirty="0">
              <a:solidFill>
                <a:srgbClr val="525C65"/>
              </a:solidFill>
              <a:highlight>
                <a:srgbClr val="FFFFFF"/>
              </a:highlight>
              <a:latin typeface="Open Sans"/>
              <a:ea typeface="Open Sans"/>
              <a:cs typeface="Open Sans"/>
              <a:sym typeface="Open Sans"/>
            </a:endParaRPr>
          </a:p>
          <a:p>
            <a:pPr marL="0" marR="241300" lvl="0" indent="0" algn="just" rtl="0">
              <a:lnSpc>
                <a:spcPct val="100000"/>
              </a:lnSpc>
              <a:spcBef>
                <a:spcPts val="3800"/>
              </a:spcBef>
              <a:spcAft>
                <a:spcPts val="0"/>
              </a:spcAft>
              <a:buClr>
                <a:schemeClr val="dk1"/>
              </a:buClr>
              <a:buSzPts val="1100"/>
              <a:buFont typeface="Arial"/>
              <a:buNone/>
            </a:pPr>
            <a:endParaRPr sz="1200" dirty="0">
              <a:solidFill>
                <a:srgbClr val="525C65"/>
              </a:solidFill>
              <a:highlight>
                <a:srgbClr val="FFFFFF"/>
              </a:highlight>
              <a:latin typeface="Open Sans"/>
              <a:ea typeface="Open Sans"/>
              <a:cs typeface="Open Sans"/>
              <a:sym typeface="Open Sans"/>
            </a:endParaRPr>
          </a:p>
          <a:p>
            <a:pPr marL="241300" marR="241300" lvl="0" indent="0" algn="just" rtl="0">
              <a:lnSpc>
                <a:spcPct val="100000"/>
              </a:lnSpc>
              <a:spcBef>
                <a:spcPts val="3800"/>
              </a:spcBef>
              <a:spcAft>
                <a:spcPts val="0"/>
              </a:spcAft>
              <a:buClr>
                <a:schemeClr val="dk1"/>
              </a:buClr>
              <a:buSzPts val="1100"/>
              <a:buFont typeface="Arial"/>
              <a:buNone/>
            </a:pPr>
            <a:endParaRPr sz="1200" dirty="0">
              <a:solidFill>
                <a:srgbClr val="525C65"/>
              </a:solidFill>
              <a:highlight>
                <a:srgbClr val="FFFFFF"/>
              </a:highlight>
              <a:latin typeface="Open Sans"/>
              <a:ea typeface="Open Sans"/>
              <a:cs typeface="Open Sans"/>
              <a:sym typeface="Open Sans"/>
            </a:endParaRPr>
          </a:p>
          <a:p>
            <a:pPr marL="0" lvl="0" indent="0" algn="just" rtl="0">
              <a:lnSpc>
                <a:spcPct val="100000"/>
              </a:lnSpc>
              <a:spcBef>
                <a:spcPts val="0"/>
              </a:spcBef>
              <a:spcAft>
                <a:spcPts val="0"/>
              </a:spcAft>
              <a:buNone/>
            </a:pPr>
            <a:endParaRPr sz="1200" dirty="0">
              <a:solidFill>
                <a:srgbClr val="525C65"/>
              </a:solidFill>
              <a:highlight>
                <a:srgbClr val="FFFFFF"/>
              </a:highlight>
              <a:latin typeface="Open Sans"/>
              <a:ea typeface="Open Sans"/>
              <a:cs typeface="Open Sans"/>
              <a:sym typeface="Open Sans"/>
            </a:endParaRPr>
          </a:p>
          <a:p>
            <a:pPr marL="0" lvl="0" indent="0" algn="just" rtl="0">
              <a:lnSpc>
                <a:spcPct val="100000"/>
              </a:lnSpc>
              <a:spcBef>
                <a:spcPts val="1600"/>
              </a:spcBef>
              <a:spcAft>
                <a:spcPts val="0"/>
              </a:spcAft>
              <a:buNone/>
            </a:pPr>
            <a:endParaRPr sz="1200" dirty="0">
              <a:solidFill>
                <a:srgbClr val="525C65"/>
              </a:solidFill>
              <a:highlight>
                <a:srgbClr val="FFFFFF"/>
              </a:highlight>
              <a:latin typeface="Open Sans"/>
              <a:ea typeface="Open Sans"/>
              <a:cs typeface="Open Sans"/>
              <a:sym typeface="Open Sans"/>
            </a:endParaRPr>
          </a:p>
          <a:p>
            <a:pPr marL="0" lvl="0" indent="0" algn="just" rtl="0">
              <a:lnSpc>
                <a:spcPct val="100000"/>
              </a:lnSpc>
              <a:spcBef>
                <a:spcPts val="1600"/>
              </a:spcBef>
              <a:spcAft>
                <a:spcPts val="1600"/>
              </a:spcAft>
              <a:buNone/>
            </a:pPr>
            <a:endParaRPr sz="1200" dirty="0">
              <a:solidFill>
                <a:srgbClr val="525C65"/>
              </a:solidFill>
              <a:highlight>
                <a:srgbClr val="FFFFFF"/>
              </a:highlight>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54"/>
          <p:cNvSpPr txBox="1">
            <a:spLocks noGrp="1"/>
          </p:cNvSpPr>
          <p:nvPr>
            <p:ph type="title"/>
          </p:nvPr>
        </p:nvSpPr>
        <p:spPr>
          <a:xfrm>
            <a:off x="264895" y="1844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Background</a:t>
            </a:r>
            <a:endParaRPr/>
          </a:p>
        </p:txBody>
      </p:sp>
      <p:sp>
        <p:nvSpPr>
          <p:cNvPr id="204" name="Google Shape;204;p54"/>
          <p:cNvSpPr txBox="1">
            <a:spLocks noGrp="1"/>
          </p:cNvSpPr>
          <p:nvPr>
            <p:ph type="body" idx="1"/>
          </p:nvPr>
        </p:nvSpPr>
        <p:spPr>
          <a:xfrm>
            <a:off x="264900" y="1420950"/>
            <a:ext cx="6932700" cy="8332800"/>
          </a:xfrm>
          <a:prstGeom prst="rect">
            <a:avLst/>
          </a:prstGeom>
        </p:spPr>
        <p:txBody>
          <a:bodyPr spcFirstLastPara="1" wrap="square" lIns="91425" tIns="91425" rIns="91425" bIns="91425" anchor="t" anchorCtr="0">
            <a:noAutofit/>
          </a:bodyPr>
          <a:lstStyle/>
          <a:p>
            <a:pPr marL="457200" lvl="0" indent="-336550" algn="just" rtl="0">
              <a:lnSpc>
                <a:spcPct val="150000"/>
              </a:lnSpc>
              <a:spcBef>
                <a:spcPts val="0"/>
              </a:spcBef>
              <a:spcAft>
                <a:spcPts val="0"/>
              </a:spcAft>
              <a:buClr>
                <a:srgbClr val="525C65"/>
              </a:buClr>
              <a:buSzPts val="1700"/>
              <a:buFont typeface="Open Sans"/>
              <a:buChar char="●"/>
            </a:pPr>
            <a:r>
              <a:rPr lang="en" sz="1700" b="1">
                <a:solidFill>
                  <a:srgbClr val="525C65"/>
                </a:solidFill>
                <a:highlight>
                  <a:srgbClr val="FFFFFF"/>
                </a:highlight>
                <a:latin typeface="Open Sans"/>
                <a:ea typeface="Open Sans"/>
                <a:cs typeface="Open Sans"/>
                <a:sym typeface="Open Sans"/>
              </a:rPr>
              <a:t>SneakerPark</a:t>
            </a:r>
            <a:r>
              <a:rPr lang="en" sz="1700">
                <a:solidFill>
                  <a:srgbClr val="525C65"/>
                </a:solidFill>
                <a:highlight>
                  <a:srgbClr val="FFFFFF"/>
                </a:highlight>
                <a:latin typeface="Open Sans"/>
                <a:ea typeface="Open Sans"/>
                <a:cs typeface="Open Sans"/>
                <a:sym typeface="Open Sans"/>
              </a:rPr>
              <a:t> is an online shoe reseller that allows people to buy and sell used and new shoes. Buyers can bid for shoes or buy them outright, and sellers can set a price or sell to the highest bidder.</a:t>
            </a:r>
            <a:endParaRPr sz="1700">
              <a:solidFill>
                <a:srgbClr val="525C65"/>
              </a:solidFill>
              <a:highlight>
                <a:srgbClr val="FFFFFF"/>
              </a:highlight>
              <a:latin typeface="Open Sans"/>
              <a:ea typeface="Open Sans"/>
              <a:cs typeface="Open Sans"/>
              <a:sym typeface="Open Sans"/>
            </a:endParaRPr>
          </a:p>
          <a:p>
            <a:pPr marL="457200" lvl="0" indent="-336550" algn="just" rtl="0">
              <a:lnSpc>
                <a:spcPct val="150000"/>
              </a:lnSpc>
              <a:spcBef>
                <a:spcPts val="0"/>
              </a:spcBef>
              <a:spcAft>
                <a:spcPts val="0"/>
              </a:spcAft>
              <a:buClr>
                <a:srgbClr val="525C65"/>
              </a:buClr>
              <a:buSzPts val="1700"/>
              <a:buFont typeface="Open Sans"/>
              <a:buChar char="●"/>
            </a:pPr>
            <a:r>
              <a:rPr lang="en" sz="1700">
                <a:solidFill>
                  <a:srgbClr val="525C65"/>
                </a:solidFill>
                <a:highlight>
                  <a:srgbClr val="FFFFFF"/>
                </a:highlight>
                <a:latin typeface="Open Sans"/>
                <a:ea typeface="Open Sans"/>
                <a:cs typeface="Open Sans"/>
                <a:sym typeface="Open Sans"/>
              </a:rPr>
              <a:t>Each buyer and seller must have an active account in order to sell, bid, or purchase sneakers using SneakerPark’s website.</a:t>
            </a:r>
            <a:endParaRPr sz="1700">
              <a:solidFill>
                <a:srgbClr val="525C65"/>
              </a:solidFill>
              <a:highlight>
                <a:srgbClr val="FFFFFF"/>
              </a:highlight>
              <a:latin typeface="Open Sans"/>
              <a:ea typeface="Open Sans"/>
              <a:cs typeface="Open Sans"/>
              <a:sym typeface="Open Sans"/>
            </a:endParaRPr>
          </a:p>
          <a:p>
            <a:pPr marL="457200" lvl="0" indent="-336550" algn="just" rtl="0">
              <a:lnSpc>
                <a:spcPct val="150000"/>
              </a:lnSpc>
              <a:spcBef>
                <a:spcPts val="0"/>
              </a:spcBef>
              <a:spcAft>
                <a:spcPts val="0"/>
              </a:spcAft>
              <a:buClr>
                <a:srgbClr val="525C65"/>
              </a:buClr>
              <a:buSzPts val="1700"/>
              <a:buFont typeface="Open Sans"/>
              <a:buChar char="●"/>
            </a:pPr>
            <a:r>
              <a:rPr lang="en" sz="1700">
                <a:solidFill>
                  <a:srgbClr val="525C65"/>
                </a:solidFill>
                <a:highlight>
                  <a:srgbClr val="FFFFFF"/>
                </a:highlight>
                <a:latin typeface="Open Sans"/>
                <a:ea typeface="Open Sans"/>
                <a:cs typeface="Open Sans"/>
                <a:sym typeface="Open Sans"/>
              </a:rPr>
              <a:t>SneakerPark authenticates the shoes before shipping them to the buyer, so before listing an item, the seller must ship it to SneakerPark’s warehouse. Upon receipt, SneakerPark assigns an item number to each pair of sneakers and notifies the seller that they are now free to list their item. If the item is not listed within 45 days, SneakerPark returns it to the seller and sends an invoice to the seller for the shipping cost.</a:t>
            </a:r>
            <a:endParaRPr sz="1700">
              <a:solidFill>
                <a:srgbClr val="525C65"/>
              </a:solidFill>
              <a:highlight>
                <a:srgbClr val="FFFFFF"/>
              </a:highlight>
              <a:latin typeface="Open Sans"/>
              <a:ea typeface="Open Sans"/>
              <a:cs typeface="Open Sans"/>
              <a:sym typeface="Open Sans"/>
            </a:endParaRPr>
          </a:p>
          <a:p>
            <a:pPr marL="457200" lvl="0" indent="-336550" algn="just" rtl="0">
              <a:lnSpc>
                <a:spcPct val="150000"/>
              </a:lnSpc>
              <a:spcBef>
                <a:spcPts val="0"/>
              </a:spcBef>
              <a:spcAft>
                <a:spcPts val="0"/>
              </a:spcAft>
              <a:buClr>
                <a:srgbClr val="525C65"/>
              </a:buClr>
              <a:buSzPts val="1700"/>
              <a:buFont typeface="Open Sans"/>
              <a:buChar char="●"/>
            </a:pPr>
            <a:r>
              <a:rPr lang="en" sz="1700">
                <a:solidFill>
                  <a:srgbClr val="525C65"/>
                </a:solidFill>
                <a:highlight>
                  <a:srgbClr val="FFFFFF"/>
                </a:highlight>
                <a:latin typeface="Open Sans"/>
                <a:ea typeface="Open Sans"/>
                <a:cs typeface="Open Sans"/>
                <a:sym typeface="Open Sans"/>
              </a:rPr>
              <a:t>If the item is found to be inauthentic or in an unacceptable condition, it is also returned back to the seller in a similar fashion.</a:t>
            </a:r>
            <a:endParaRPr sz="1700">
              <a:solidFill>
                <a:srgbClr val="525C65"/>
              </a:solidFill>
              <a:highlight>
                <a:srgbClr val="FFFFFF"/>
              </a:highlight>
              <a:latin typeface="Open Sans"/>
              <a:ea typeface="Open Sans"/>
              <a:cs typeface="Open Sans"/>
              <a:sym typeface="Open Sans"/>
            </a:endParaRPr>
          </a:p>
          <a:p>
            <a:pPr marL="457200" lvl="0" indent="-336550" algn="just" rtl="0">
              <a:lnSpc>
                <a:spcPct val="150000"/>
              </a:lnSpc>
              <a:spcBef>
                <a:spcPts val="0"/>
              </a:spcBef>
              <a:spcAft>
                <a:spcPts val="0"/>
              </a:spcAft>
              <a:buClr>
                <a:srgbClr val="525C65"/>
              </a:buClr>
              <a:buSzPts val="1700"/>
              <a:buFont typeface="Open Sans"/>
              <a:buChar char="●"/>
            </a:pPr>
            <a:r>
              <a:rPr lang="en" sz="1700">
                <a:solidFill>
                  <a:srgbClr val="525C65"/>
                </a:solidFill>
                <a:highlight>
                  <a:srgbClr val="FFFFFF"/>
                </a:highlight>
                <a:latin typeface="Open Sans"/>
                <a:ea typeface="Open Sans"/>
                <a:cs typeface="Open Sans"/>
                <a:sym typeface="Open Sans"/>
              </a:rPr>
              <a:t>When the item sells, the buyer’s account is credited with the purchase price minus the SneakerPark service fee and shipping fees to deliver the item to the buyer.</a:t>
            </a:r>
            <a:endParaRPr sz="1700">
              <a:solidFill>
                <a:srgbClr val="525C65"/>
              </a:solidFill>
              <a:highlight>
                <a:srgbClr val="FFFFFF"/>
              </a:highlight>
              <a:latin typeface="Open Sans"/>
              <a:ea typeface="Open Sans"/>
              <a:cs typeface="Open Sans"/>
              <a:sym typeface="Open Sans"/>
            </a:endParaRPr>
          </a:p>
          <a:p>
            <a:pPr marL="457200" lvl="0" indent="-336550" algn="just" rtl="0">
              <a:lnSpc>
                <a:spcPct val="150000"/>
              </a:lnSpc>
              <a:spcBef>
                <a:spcPts val="0"/>
              </a:spcBef>
              <a:spcAft>
                <a:spcPts val="0"/>
              </a:spcAft>
              <a:buClr>
                <a:srgbClr val="525C65"/>
              </a:buClr>
              <a:buSzPts val="1700"/>
              <a:buFont typeface="Open Sans"/>
              <a:buChar char="●"/>
            </a:pPr>
            <a:r>
              <a:rPr lang="en" sz="1700">
                <a:solidFill>
                  <a:srgbClr val="525C65"/>
                </a:solidFill>
                <a:highlight>
                  <a:srgbClr val="FFFFFF"/>
                </a:highlight>
                <a:latin typeface="Open Sans"/>
                <a:ea typeface="Open Sans"/>
                <a:cs typeface="Open Sans"/>
                <a:sym typeface="Open Sans"/>
              </a:rPr>
              <a:t>Currently, SneakerPark only supports sales within the United States.</a:t>
            </a:r>
            <a:endParaRPr sz="1700">
              <a:solidFill>
                <a:srgbClr val="525C65"/>
              </a:solidFill>
              <a:highlight>
                <a:srgbClr val="FFFFFF"/>
              </a:highlight>
              <a:latin typeface="Open Sans"/>
              <a:ea typeface="Open Sans"/>
              <a:cs typeface="Open Sans"/>
              <a:sym typeface="Open Sans"/>
            </a:endParaRPr>
          </a:p>
          <a:p>
            <a:pPr marL="0" marR="241300" lvl="0" indent="0" algn="just" rtl="0">
              <a:lnSpc>
                <a:spcPct val="150000"/>
              </a:lnSpc>
              <a:spcBef>
                <a:spcPts val="1100"/>
              </a:spcBef>
              <a:spcAft>
                <a:spcPts val="400"/>
              </a:spcAft>
              <a:buClr>
                <a:schemeClr val="dk1"/>
              </a:buClr>
              <a:buSzPts val="1100"/>
              <a:buFont typeface="Arial"/>
              <a:buNone/>
            </a:pPr>
            <a:endParaRPr sz="1700" b="1">
              <a:solidFill>
                <a:srgbClr val="2E3D49"/>
              </a:solidFill>
              <a:highlight>
                <a:srgbClr val="FFFFFF"/>
              </a:highlight>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69"/>
          <p:cNvSpPr txBox="1">
            <a:spLocks noGrp="1"/>
          </p:cNvSpPr>
          <p:nvPr>
            <p:ph type="body" idx="1"/>
          </p:nvPr>
        </p:nvSpPr>
        <p:spPr>
          <a:xfrm>
            <a:off x="432450" y="717975"/>
            <a:ext cx="6907500" cy="4777800"/>
          </a:xfrm>
          <a:prstGeom prst="rect">
            <a:avLst/>
          </a:prstGeom>
        </p:spPr>
        <p:txBody>
          <a:bodyPr spcFirstLastPara="1" wrap="square" lIns="91425" tIns="91425" rIns="91425" bIns="91425" anchor="t" anchorCtr="0">
            <a:noAutofit/>
          </a:bodyPr>
          <a:lstStyle/>
          <a:p>
            <a:pPr marL="0" lvl="0" indent="0" algn="just">
              <a:lnSpc>
                <a:spcPct val="100000"/>
              </a:lnSpc>
              <a:spcBef>
                <a:spcPts val="1600"/>
              </a:spcBef>
              <a:buNone/>
            </a:pPr>
            <a:r>
              <a:rPr lang="en-US" sz="1200" dirty="0">
                <a:solidFill>
                  <a:srgbClr val="525C65"/>
                </a:solidFill>
                <a:highlight>
                  <a:srgbClr val="FFFFFF"/>
                </a:highlight>
                <a:latin typeface="Open Sans"/>
                <a:ea typeface="Open Sans"/>
                <a:cs typeface="Open Sans"/>
                <a:sym typeface="Open Sans"/>
              </a:rPr>
              <a:t>For users:</a:t>
            </a:r>
          </a:p>
          <a:p>
            <a:pPr marL="984250" marR="241300" lvl="1" indent="-285750" algn="just">
              <a:lnSpc>
                <a:spcPct val="100000"/>
              </a:lnSpc>
              <a:spcBef>
                <a:spcPts val="3800"/>
              </a:spcBef>
              <a:buFont typeface="Wingdings" pitchFamily="2" charset="2"/>
              <a:buChar char="§"/>
            </a:pPr>
            <a:r>
              <a:rPr lang="en-US" sz="1200" dirty="0">
                <a:solidFill>
                  <a:srgbClr val="525C65"/>
                </a:solidFill>
                <a:highlight>
                  <a:srgbClr val="FFFFFF"/>
                </a:highlight>
                <a:latin typeface="Open Sans"/>
                <a:ea typeface="Open Sans"/>
                <a:cs typeface="Open Sans"/>
                <a:sym typeface="Open Sans"/>
              </a:rPr>
              <a:t>The sources that contain item attributes/fields are: </a:t>
            </a:r>
            <a:r>
              <a:rPr lang="en-US" sz="1200" dirty="0" err="1">
                <a:solidFill>
                  <a:srgbClr val="525C65"/>
                </a:solidFill>
                <a:highlight>
                  <a:srgbClr val="FFFFFF"/>
                </a:highlight>
                <a:latin typeface="Open Sans"/>
                <a:ea typeface="Open Sans"/>
                <a:cs typeface="Open Sans"/>
                <a:sym typeface="Open Sans"/>
              </a:rPr>
              <a:t>usr.users</a:t>
            </a:r>
            <a:r>
              <a:rPr lang="en-US" sz="1200" dirty="0">
                <a:solidFill>
                  <a:srgbClr val="525C65"/>
                </a:solidFill>
                <a:highlight>
                  <a:srgbClr val="FFFFFF"/>
                </a:highlight>
                <a:latin typeface="Open Sans"/>
                <a:ea typeface="Open Sans"/>
                <a:cs typeface="Open Sans"/>
                <a:sym typeface="Open Sans"/>
              </a:rPr>
              <a:t>, </a:t>
            </a:r>
            <a:r>
              <a:rPr lang="en-US" sz="1200" dirty="0" err="1">
                <a:solidFill>
                  <a:srgbClr val="525C65"/>
                </a:solidFill>
                <a:highlight>
                  <a:srgbClr val="FFFFFF"/>
                </a:highlight>
                <a:latin typeface="Open Sans"/>
                <a:ea typeface="Open Sans"/>
                <a:cs typeface="Open Sans"/>
                <a:sym typeface="Open Sans"/>
              </a:rPr>
              <a:t>usr.creditcards</a:t>
            </a:r>
            <a:r>
              <a:rPr lang="en-US" sz="1200" dirty="0">
                <a:solidFill>
                  <a:srgbClr val="525C65"/>
                </a:solidFill>
                <a:highlight>
                  <a:srgbClr val="FFFFFF"/>
                </a:highlight>
                <a:latin typeface="Open Sans"/>
                <a:ea typeface="Open Sans"/>
                <a:cs typeface="Open Sans"/>
                <a:sym typeface="Open Sans"/>
              </a:rPr>
              <a:t>, and </a:t>
            </a:r>
            <a:r>
              <a:rPr lang="en-US" sz="1200" dirty="0" err="1">
                <a:highlight>
                  <a:srgbClr val="FFFFFF"/>
                </a:highlight>
              </a:rPr>
              <a:t>cs.customerservicerequests</a:t>
            </a:r>
            <a:r>
              <a:rPr lang="en-US" sz="1200" dirty="0">
                <a:highlight>
                  <a:srgbClr val="FFFFFF"/>
                </a:highlight>
              </a:rPr>
              <a:t>. The considered attributes are: </a:t>
            </a:r>
            <a:r>
              <a:rPr lang="en-US" sz="1200" dirty="0" err="1">
                <a:highlight>
                  <a:srgbClr val="FFFFFF"/>
                </a:highlight>
              </a:rPr>
              <a:t>userid</a:t>
            </a:r>
            <a:r>
              <a:rPr lang="en-US" sz="1200" dirty="0">
                <a:highlight>
                  <a:srgbClr val="FFFFFF"/>
                </a:highlight>
              </a:rPr>
              <a:t>, </a:t>
            </a:r>
            <a:r>
              <a:rPr lang="en-US" sz="1200" dirty="0" err="1">
                <a:highlight>
                  <a:srgbClr val="FFFFFF"/>
                </a:highlight>
              </a:rPr>
              <a:t>firstname</a:t>
            </a:r>
            <a:r>
              <a:rPr lang="en-US" sz="1200" dirty="0">
                <a:highlight>
                  <a:srgbClr val="FFFFFF"/>
                </a:highlight>
              </a:rPr>
              <a:t>, </a:t>
            </a:r>
            <a:r>
              <a:rPr lang="en-US" sz="1200" dirty="0" err="1">
                <a:highlight>
                  <a:srgbClr val="FFFFFF"/>
                </a:highlight>
              </a:rPr>
              <a:t>lastname</a:t>
            </a:r>
            <a:r>
              <a:rPr lang="en-US" sz="1200" dirty="0">
                <a:highlight>
                  <a:srgbClr val="FFFFFF"/>
                </a:highlight>
              </a:rPr>
              <a:t>, email, address, </a:t>
            </a:r>
            <a:r>
              <a:rPr lang="en-US" sz="1200" dirty="0" err="1">
                <a:highlight>
                  <a:srgbClr val="FFFFFF"/>
                </a:highlight>
              </a:rPr>
              <a:t>zipcode</a:t>
            </a:r>
            <a:r>
              <a:rPr lang="en-US" sz="1200" dirty="0">
                <a:highlight>
                  <a:srgbClr val="FFFFFF"/>
                </a:highlight>
              </a:rPr>
              <a:t>, </a:t>
            </a:r>
            <a:r>
              <a:rPr lang="en-US" sz="1200" dirty="0" err="1">
                <a:highlight>
                  <a:srgbClr val="FFFFFF"/>
                </a:highlight>
              </a:rPr>
              <a:t>creditcardnumber</a:t>
            </a:r>
            <a:r>
              <a:rPr lang="en-US" sz="1200" dirty="0">
                <a:highlight>
                  <a:srgbClr val="FFFFFF"/>
                </a:highlight>
              </a:rPr>
              <a:t>, </a:t>
            </a:r>
            <a:r>
              <a:rPr lang="en-US" sz="1200" dirty="0" err="1">
                <a:highlight>
                  <a:srgbClr val="FFFFFF"/>
                </a:highlight>
              </a:rPr>
              <a:t>creditcardexpirationdate</a:t>
            </a:r>
            <a:r>
              <a:rPr lang="en-US" sz="1200" dirty="0">
                <a:highlight>
                  <a:srgbClr val="FFFFFF"/>
                </a:highlight>
              </a:rPr>
              <a:t>, phone</a:t>
            </a:r>
          </a:p>
          <a:p>
            <a:pPr marL="984250" marR="241300" lvl="1" indent="-285750" algn="just">
              <a:lnSpc>
                <a:spcPct val="100000"/>
              </a:lnSpc>
              <a:spcBef>
                <a:spcPts val="3800"/>
              </a:spcBef>
              <a:buFont typeface="Wingdings" pitchFamily="2" charset="2"/>
              <a:buChar char="§"/>
            </a:pPr>
            <a:r>
              <a:rPr lang="en-US" sz="1200" dirty="0">
                <a:solidFill>
                  <a:srgbClr val="525C65"/>
                </a:solidFill>
                <a:highlight>
                  <a:srgbClr val="FFFFFF"/>
                </a:highlight>
                <a:latin typeface="Open Sans"/>
                <a:ea typeface="Open Sans"/>
                <a:cs typeface="Open Sans"/>
                <a:sym typeface="Open Sans"/>
              </a:rPr>
              <a:t>Standardization: standardize phone number in </a:t>
            </a:r>
            <a:r>
              <a:rPr lang="en-US" sz="1200" dirty="0" err="1">
                <a:solidFill>
                  <a:srgbClr val="525C65"/>
                </a:solidFill>
                <a:highlight>
                  <a:srgbClr val="FFFFFF"/>
                </a:highlight>
                <a:latin typeface="Open Sans"/>
                <a:ea typeface="Open Sans"/>
                <a:cs typeface="Open Sans"/>
                <a:sym typeface="Open Sans"/>
              </a:rPr>
              <a:t>cs.c</a:t>
            </a:r>
            <a:r>
              <a:rPr lang="en-US" sz="1200" dirty="0" err="1">
                <a:highlight>
                  <a:srgbClr val="FFFFFF"/>
                </a:highlight>
              </a:rPr>
              <a:t>ustomerservicerequests</a:t>
            </a:r>
            <a:r>
              <a:rPr lang="en-US" sz="1200" dirty="0">
                <a:highlight>
                  <a:srgbClr val="FFFFFF"/>
                </a:highlight>
              </a:rPr>
              <a:t> to the format 999-999-9999</a:t>
            </a:r>
            <a:endParaRPr lang="en-US" sz="1200" dirty="0">
              <a:solidFill>
                <a:srgbClr val="525C65"/>
              </a:solidFill>
              <a:highlight>
                <a:srgbClr val="FFFFFF"/>
              </a:highlight>
              <a:latin typeface="Open Sans"/>
              <a:ea typeface="Open Sans"/>
              <a:cs typeface="Open Sans"/>
              <a:sym typeface="Open Sans"/>
            </a:endParaRPr>
          </a:p>
          <a:p>
            <a:pPr marL="984250" marR="241300" lvl="1" indent="-285750" algn="just">
              <a:lnSpc>
                <a:spcPct val="100000"/>
              </a:lnSpc>
              <a:spcBef>
                <a:spcPts val="3800"/>
              </a:spcBef>
              <a:buFont typeface="Wingdings" pitchFamily="2" charset="2"/>
              <a:buChar char="§"/>
            </a:pPr>
            <a:r>
              <a:rPr lang="en-US" sz="1200" dirty="0">
                <a:solidFill>
                  <a:srgbClr val="525C65"/>
                </a:solidFill>
                <a:highlight>
                  <a:srgbClr val="FFFFFF"/>
                </a:highlight>
                <a:latin typeface="Open Sans"/>
                <a:ea typeface="Open Sans"/>
                <a:cs typeface="Open Sans"/>
                <a:sym typeface="Open Sans"/>
              </a:rPr>
              <a:t>Primary matching rule: match based on </a:t>
            </a:r>
            <a:r>
              <a:rPr lang="en-US" sz="1200" dirty="0" err="1">
                <a:solidFill>
                  <a:srgbClr val="525C65"/>
                </a:solidFill>
                <a:highlight>
                  <a:srgbClr val="FFFFFF"/>
                </a:highlight>
                <a:latin typeface="Open Sans"/>
                <a:ea typeface="Open Sans"/>
                <a:cs typeface="Open Sans"/>
                <a:sym typeface="Open Sans"/>
              </a:rPr>
              <a:t>userid</a:t>
            </a:r>
            <a:r>
              <a:rPr lang="en-US" sz="1200" dirty="0">
                <a:solidFill>
                  <a:srgbClr val="525C65"/>
                </a:solidFill>
                <a:highlight>
                  <a:srgbClr val="FFFFFF"/>
                </a:highlight>
                <a:latin typeface="Open Sans"/>
                <a:ea typeface="Open Sans"/>
                <a:cs typeface="Open Sans"/>
                <a:sym typeface="Open Sans"/>
              </a:rPr>
              <a:t> (</a:t>
            </a:r>
            <a:r>
              <a:rPr lang="en-US" sz="1200" dirty="0" err="1">
                <a:solidFill>
                  <a:srgbClr val="525C65"/>
                </a:solidFill>
                <a:highlight>
                  <a:srgbClr val="FFFFFF"/>
                </a:highlight>
                <a:latin typeface="Open Sans"/>
                <a:ea typeface="Open Sans"/>
                <a:cs typeface="Open Sans"/>
                <a:sym typeface="Open Sans"/>
              </a:rPr>
              <a:t>usr.users.userid</a:t>
            </a:r>
            <a:r>
              <a:rPr lang="en-US" sz="1200" dirty="0">
                <a:solidFill>
                  <a:srgbClr val="525C65"/>
                </a:solidFill>
                <a:highlight>
                  <a:srgbClr val="FFFFFF"/>
                </a:highlight>
                <a:latin typeface="Open Sans"/>
                <a:ea typeface="Open Sans"/>
                <a:cs typeface="Open Sans"/>
                <a:sym typeface="Open Sans"/>
              </a:rPr>
              <a:t> = </a:t>
            </a:r>
            <a:r>
              <a:rPr lang="en-US" sz="1200" dirty="0" err="1">
                <a:solidFill>
                  <a:srgbClr val="525C65"/>
                </a:solidFill>
                <a:highlight>
                  <a:srgbClr val="FFFFFF"/>
                </a:highlight>
                <a:latin typeface="Open Sans"/>
                <a:ea typeface="Open Sans"/>
                <a:cs typeface="Open Sans"/>
                <a:sym typeface="Open Sans"/>
              </a:rPr>
              <a:t>usr.creditcards.userid</a:t>
            </a:r>
            <a:r>
              <a:rPr lang="en-US" sz="1200" dirty="0">
                <a:solidFill>
                  <a:srgbClr val="525C65"/>
                </a:solidFill>
                <a:highlight>
                  <a:srgbClr val="FFFFFF"/>
                </a:highlight>
                <a:latin typeface="Open Sans"/>
                <a:ea typeface="Open Sans"/>
                <a:cs typeface="Open Sans"/>
                <a:sym typeface="Open Sans"/>
              </a:rPr>
              <a:t> = cd.</a:t>
            </a:r>
            <a:r>
              <a:rPr lang="en-US" sz="1200" dirty="0">
                <a:highlight>
                  <a:srgbClr val="FFFFFF"/>
                </a:highlight>
              </a:rPr>
              <a:t> </a:t>
            </a:r>
            <a:r>
              <a:rPr lang="en-US" sz="1200" dirty="0" err="1">
                <a:highlight>
                  <a:srgbClr val="FFFFFF"/>
                </a:highlight>
              </a:rPr>
              <a:t>Customerservicerequests.userid</a:t>
            </a:r>
            <a:r>
              <a:rPr lang="en-US" sz="1200" dirty="0">
                <a:highlight>
                  <a:srgbClr val="FFFFFF"/>
                </a:highlight>
              </a:rPr>
              <a:t>)</a:t>
            </a:r>
            <a:endParaRPr lang="en-US" sz="1200" dirty="0">
              <a:solidFill>
                <a:srgbClr val="525C65"/>
              </a:solidFill>
              <a:highlight>
                <a:srgbClr val="FFFFFF"/>
              </a:highlight>
              <a:latin typeface="Open Sans"/>
              <a:ea typeface="Open Sans"/>
              <a:cs typeface="Open Sans"/>
              <a:sym typeface="Open Sans"/>
            </a:endParaRPr>
          </a:p>
          <a:p>
            <a:pPr marL="984250" marR="241300" lvl="1" indent="-285750" algn="just">
              <a:lnSpc>
                <a:spcPct val="100000"/>
              </a:lnSpc>
              <a:spcBef>
                <a:spcPts val="3800"/>
              </a:spcBef>
              <a:buFont typeface="Wingdings" pitchFamily="2" charset="2"/>
              <a:buChar char="§"/>
            </a:pPr>
            <a:r>
              <a:rPr lang="en-US" sz="1200" dirty="0">
                <a:solidFill>
                  <a:srgbClr val="525C65"/>
                </a:solidFill>
                <a:highlight>
                  <a:srgbClr val="FFFFFF"/>
                </a:highlight>
                <a:latin typeface="Open Sans"/>
                <a:ea typeface="Open Sans"/>
                <a:cs typeface="Open Sans"/>
                <a:sym typeface="Open Sans"/>
              </a:rPr>
              <a:t>Secondary matching rule:</a:t>
            </a:r>
          </a:p>
          <a:p>
            <a:pPr marL="1441450" marR="241300" lvl="2" indent="-285750" algn="just">
              <a:lnSpc>
                <a:spcPct val="100000"/>
              </a:lnSpc>
              <a:spcBef>
                <a:spcPts val="3800"/>
              </a:spcBef>
              <a:buFont typeface="Wingdings" pitchFamily="2" charset="2"/>
              <a:buChar char="§"/>
            </a:pPr>
            <a:r>
              <a:rPr lang="en-US" sz="1200" dirty="0">
                <a:solidFill>
                  <a:srgbClr val="525C65"/>
                </a:solidFill>
                <a:highlight>
                  <a:srgbClr val="FFFFFF"/>
                </a:highlight>
                <a:latin typeface="Open Sans"/>
                <a:ea typeface="Open Sans"/>
                <a:cs typeface="Open Sans"/>
                <a:sym typeface="Open Sans"/>
              </a:rPr>
              <a:t>Match based on </a:t>
            </a:r>
            <a:r>
              <a:rPr lang="en-US" sz="1200" dirty="0" err="1">
                <a:solidFill>
                  <a:srgbClr val="525C65"/>
                </a:solidFill>
                <a:highlight>
                  <a:srgbClr val="FFFFFF"/>
                </a:highlight>
                <a:latin typeface="Open Sans"/>
                <a:ea typeface="Open Sans"/>
                <a:cs typeface="Open Sans"/>
                <a:sym typeface="Open Sans"/>
              </a:rPr>
              <a:t>firstname</a:t>
            </a:r>
            <a:r>
              <a:rPr lang="en-US" sz="1200" dirty="0">
                <a:solidFill>
                  <a:srgbClr val="525C65"/>
                </a:solidFill>
                <a:highlight>
                  <a:srgbClr val="FFFFFF"/>
                </a:highlight>
                <a:latin typeface="Open Sans"/>
                <a:ea typeface="Open Sans"/>
                <a:cs typeface="Open Sans"/>
                <a:sym typeface="Open Sans"/>
              </a:rPr>
              <a:t>, </a:t>
            </a:r>
            <a:r>
              <a:rPr lang="en-US" sz="1200" dirty="0" err="1">
                <a:solidFill>
                  <a:srgbClr val="525C65"/>
                </a:solidFill>
                <a:highlight>
                  <a:srgbClr val="FFFFFF"/>
                </a:highlight>
                <a:latin typeface="Open Sans"/>
                <a:ea typeface="Open Sans"/>
                <a:cs typeface="Open Sans"/>
                <a:sym typeface="Open Sans"/>
              </a:rPr>
              <a:t>lastname</a:t>
            </a:r>
            <a:r>
              <a:rPr lang="en-US" sz="1200" dirty="0">
                <a:solidFill>
                  <a:srgbClr val="525C65"/>
                </a:solidFill>
                <a:highlight>
                  <a:srgbClr val="FFFFFF"/>
                </a:highlight>
                <a:latin typeface="Open Sans"/>
                <a:ea typeface="Open Sans"/>
                <a:cs typeface="Open Sans"/>
                <a:sym typeface="Open Sans"/>
              </a:rPr>
              <a:t>, and email or phone between users and </a:t>
            </a:r>
            <a:r>
              <a:rPr lang="en-US" sz="1200" dirty="0" err="1">
                <a:solidFill>
                  <a:srgbClr val="525C65"/>
                </a:solidFill>
                <a:highlight>
                  <a:srgbClr val="FFFFFF"/>
                </a:highlight>
                <a:latin typeface="Open Sans"/>
                <a:ea typeface="Open Sans"/>
                <a:cs typeface="Open Sans"/>
                <a:sym typeface="Open Sans"/>
              </a:rPr>
              <a:t>customerservicerequests</a:t>
            </a:r>
            <a:endParaRPr lang="en-US" sz="1200" dirty="0">
              <a:solidFill>
                <a:srgbClr val="525C65"/>
              </a:solidFill>
              <a:highlight>
                <a:srgbClr val="FFFFFF"/>
              </a:highlight>
              <a:latin typeface="Open Sans"/>
              <a:ea typeface="Open Sans"/>
              <a:cs typeface="Open Sans"/>
              <a:sym typeface="Open Sans"/>
            </a:endParaRPr>
          </a:p>
          <a:p>
            <a:pPr marL="984250" marR="241300" lvl="1" indent="-285750" algn="just">
              <a:lnSpc>
                <a:spcPct val="100000"/>
              </a:lnSpc>
              <a:spcBef>
                <a:spcPts val="3800"/>
              </a:spcBef>
              <a:buFont typeface="Wingdings" pitchFamily="2" charset="2"/>
              <a:buChar char="§"/>
            </a:pPr>
            <a:r>
              <a:rPr lang="en-US" sz="1200" dirty="0">
                <a:solidFill>
                  <a:srgbClr val="525C65"/>
                </a:solidFill>
                <a:highlight>
                  <a:srgbClr val="FFFFFF"/>
                </a:highlight>
                <a:latin typeface="Open Sans"/>
                <a:ea typeface="Open Sans"/>
                <a:cs typeface="Open Sans"/>
                <a:sym typeface="Open Sans"/>
              </a:rPr>
              <a:t>users matching Rules: </a:t>
            </a:r>
          </a:p>
          <a:p>
            <a:pPr marL="1441450" marR="241300" lvl="2" indent="-285750">
              <a:lnSpc>
                <a:spcPct val="100000"/>
              </a:lnSpc>
              <a:spcBef>
                <a:spcPts val="3800"/>
              </a:spcBef>
              <a:buFont typeface="Wingdings" pitchFamily="2" charset="2"/>
              <a:buChar char="§"/>
            </a:pPr>
            <a:r>
              <a:rPr lang="en-US" sz="1200" b="1" dirty="0" err="1">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Firstname</a:t>
            </a:r>
            <a:r>
              <a:rPr lang="en-US" sz="1200" b="1"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 </a:t>
            </a:r>
            <a:r>
              <a:rPr lang="en-US" sz="12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Compare </a:t>
            </a:r>
            <a:r>
              <a:rPr lang="en-US" sz="1200" dirty="0" err="1">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usr.users.firstname</a:t>
            </a:r>
            <a:r>
              <a:rPr lang="en-US" sz="12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 to </a:t>
            </a:r>
            <a:r>
              <a:rPr lang="en-US" sz="1200" dirty="0" err="1">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cs.c</a:t>
            </a:r>
            <a:r>
              <a:rPr lang="en-US" sz="1200" dirty="0" err="1">
                <a:highlight>
                  <a:srgbClr val="FFFFFF"/>
                </a:highlight>
                <a:latin typeface="Open Sans" panose="020B0606030504020204" pitchFamily="34" charset="0"/>
                <a:ea typeface="Open Sans" panose="020B0606030504020204" pitchFamily="34" charset="0"/>
                <a:cs typeface="Open Sans" panose="020B0606030504020204" pitchFamily="34" charset="0"/>
              </a:rPr>
              <a:t>ustomerservicerequests.firstname</a:t>
            </a:r>
            <a:r>
              <a:rPr lang="en-US" sz="1200" dirty="0">
                <a:highlight>
                  <a:srgbClr val="FFFFFF"/>
                </a:highlight>
                <a:latin typeface="Open Sans" panose="020B0606030504020204" pitchFamily="34" charset="0"/>
                <a:ea typeface="Open Sans" panose="020B0606030504020204" pitchFamily="34" charset="0"/>
                <a:cs typeface="Open Sans" panose="020B0606030504020204" pitchFamily="34" charset="0"/>
              </a:rPr>
              <a:t>  if they agree take </a:t>
            </a:r>
            <a:r>
              <a:rPr lang="en-US" sz="1200" dirty="0" err="1">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usr.users.firstname</a:t>
            </a:r>
            <a:r>
              <a:rPr lang="en-US" sz="12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  if available and push to MDM hub else report to data steward</a:t>
            </a:r>
          </a:p>
          <a:p>
            <a:pPr marL="1441450" marR="241300" lvl="2" indent="-285750">
              <a:lnSpc>
                <a:spcPct val="100000"/>
              </a:lnSpc>
              <a:spcBef>
                <a:spcPts val="3800"/>
              </a:spcBef>
              <a:buFont typeface="Wingdings" pitchFamily="2" charset="2"/>
              <a:buChar char="§"/>
            </a:pPr>
            <a:r>
              <a:rPr lang="en-US" sz="1200" b="1" dirty="0" err="1">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lastname</a:t>
            </a:r>
            <a:r>
              <a:rPr lang="en-US" sz="1200" b="1"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 </a:t>
            </a:r>
            <a:r>
              <a:rPr lang="en-US" sz="12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Compare </a:t>
            </a:r>
            <a:r>
              <a:rPr lang="en-US" sz="1200" dirty="0" err="1">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usr.users.lastname</a:t>
            </a:r>
            <a:r>
              <a:rPr lang="en-US" sz="12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 to </a:t>
            </a:r>
            <a:r>
              <a:rPr lang="en-US" sz="1200" dirty="0" err="1">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cs.c</a:t>
            </a:r>
            <a:r>
              <a:rPr lang="en-US" sz="1200" dirty="0" err="1">
                <a:highlight>
                  <a:srgbClr val="FFFFFF"/>
                </a:highlight>
                <a:latin typeface="Open Sans" panose="020B0606030504020204" pitchFamily="34" charset="0"/>
                <a:ea typeface="Open Sans" panose="020B0606030504020204" pitchFamily="34" charset="0"/>
                <a:cs typeface="Open Sans" panose="020B0606030504020204" pitchFamily="34" charset="0"/>
              </a:rPr>
              <a:t>ustomerservicerequests</a:t>
            </a:r>
            <a:r>
              <a:rPr lang="en-US" sz="1200" dirty="0">
                <a:highlight>
                  <a:srgbClr val="FFFFFF"/>
                </a:highlight>
                <a:latin typeface="Open Sans" panose="020B0606030504020204" pitchFamily="34" charset="0"/>
                <a:ea typeface="Open Sans" panose="020B0606030504020204" pitchFamily="34" charset="0"/>
                <a:cs typeface="Open Sans" panose="020B0606030504020204" pitchFamily="34" charset="0"/>
              </a:rPr>
              <a:t>.</a:t>
            </a:r>
            <a:r>
              <a:rPr lang="en-US" sz="12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 </a:t>
            </a:r>
            <a:r>
              <a:rPr lang="en-US" sz="1200" dirty="0" err="1">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lastname</a:t>
            </a:r>
            <a:r>
              <a:rPr lang="en-US" sz="1200" dirty="0">
                <a:highlight>
                  <a:srgbClr val="FFFFFF"/>
                </a:highlight>
                <a:latin typeface="Open Sans" panose="020B0606030504020204" pitchFamily="34" charset="0"/>
                <a:ea typeface="Open Sans" panose="020B0606030504020204" pitchFamily="34" charset="0"/>
                <a:cs typeface="Open Sans" panose="020B0606030504020204" pitchFamily="34" charset="0"/>
              </a:rPr>
              <a:t>  if they agree take </a:t>
            </a:r>
            <a:r>
              <a:rPr lang="en-US" sz="1200" dirty="0" err="1">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usr.users</a:t>
            </a:r>
            <a:r>
              <a:rPr lang="en-US" sz="12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 </a:t>
            </a:r>
            <a:r>
              <a:rPr lang="en-US" sz="1200" dirty="0" err="1">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lastname</a:t>
            </a:r>
            <a:r>
              <a:rPr lang="en-US" sz="12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  if available and push to MDM hub else report to data steward</a:t>
            </a:r>
          </a:p>
          <a:p>
            <a:pPr marL="1441450" marR="241300" lvl="2" indent="-285750">
              <a:lnSpc>
                <a:spcPct val="100000"/>
              </a:lnSpc>
              <a:spcBef>
                <a:spcPts val="3800"/>
              </a:spcBef>
              <a:buFont typeface="Wingdings" pitchFamily="2" charset="2"/>
              <a:buChar char="§"/>
            </a:pPr>
            <a:r>
              <a:rPr lang="en-US" sz="1200" b="1"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Email: </a:t>
            </a:r>
            <a:r>
              <a:rPr lang="en-US" sz="12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Compare </a:t>
            </a:r>
            <a:r>
              <a:rPr lang="en-US" sz="1200" dirty="0" err="1">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usr.users.email</a:t>
            </a:r>
            <a:r>
              <a:rPr lang="en-US" sz="12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 to </a:t>
            </a:r>
            <a:r>
              <a:rPr lang="en-US" sz="1200" dirty="0" err="1">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cs.c</a:t>
            </a:r>
            <a:r>
              <a:rPr lang="en-US" sz="1200" dirty="0" err="1">
                <a:highlight>
                  <a:srgbClr val="FFFFFF"/>
                </a:highlight>
                <a:latin typeface="Open Sans" panose="020B0606030504020204" pitchFamily="34" charset="0"/>
                <a:ea typeface="Open Sans" panose="020B0606030504020204" pitchFamily="34" charset="0"/>
                <a:cs typeface="Open Sans" panose="020B0606030504020204" pitchFamily="34" charset="0"/>
              </a:rPr>
              <a:t>ustomerservicerequests.email</a:t>
            </a:r>
            <a:r>
              <a:rPr lang="en-US" sz="1200" dirty="0">
                <a:highlight>
                  <a:srgbClr val="FFFFFF"/>
                </a:highlight>
                <a:latin typeface="Open Sans" panose="020B0606030504020204" pitchFamily="34" charset="0"/>
                <a:ea typeface="Open Sans" panose="020B0606030504020204" pitchFamily="34" charset="0"/>
                <a:cs typeface="Open Sans" panose="020B0606030504020204" pitchFamily="34" charset="0"/>
              </a:rPr>
              <a:t>  if they agree take </a:t>
            </a:r>
            <a:r>
              <a:rPr lang="en-US" sz="1200" dirty="0" err="1">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usr.users.email</a:t>
            </a:r>
            <a:r>
              <a:rPr lang="en-US" sz="12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  if available and push to MDM hub else report to data steward</a:t>
            </a:r>
          </a:p>
          <a:p>
            <a:pPr marL="1441450" marR="241300" lvl="2" indent="-285750">
              <a:lnSpc>
                <a:spcPct val="100000"/>
              </a:lnSpc>
              <a:spcBef>
                <a:spcPts val="3800"/>
              </a:spcBef>
              <a:buFont typeface="Wingdings" pitchFamily="2" charset="2"/>
              <a:buChar char="§"/>
            </a:pPr>
            <a:endParaRPr lang="en-US" sz="1200" b="1"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endParaRPr>
          </a:p>
          <a:p>
            <a:pPr marL="984250" marR="241300" lvl="1" indent="-285750" algn="just">
              <a:lnSpc>
                <a:spcPct val="100000"/>
              </a:lnSpc>
              <a:spcBef>
                <a:spcPts val="3800"/>
              </a:spcBef>
              <a:buFont typeface="Wingdings" pitchFamily="2" charset="2"/>
              <a:buChar char="§"/>
            </a:pPr>
            <a:endParaRPr lang="en-US" sz="1200" dirty="0">
              <a:solidFill>
                <a:srgbClr val="525C65"/>
              </a:solidFill>
              <a:highlight>
                <a:srgbClr val="FFFFFF"/>
              </a:highlight>
              <a:latin typeface="Open Sans"/>
              <a:ea typeface="Open Sans"/>
              <a:cs typeface="Open Sans"/>
              <a:sym typeface="Open Sans"/>
            </a:endParaRPr>
          </a:p>
          <a:p>
            <a:pPr marL="984250" marR="241300" lvl="1" indent="-285750" algn="just">
              <a:lnSpc>
                <a:spcPct val="100000"/>
              </a:lnSpc>
              <a:spcBef>
                <a:spcPts val="3800"/>
              </a:spcBef>
              <a:buFont typeface="Wingdings" pitchFamily="2" charset="2"/>
              <a:buChar char="§"/>
            </a:pPr>
            <a:endParaRPr lang="en-US" sz="1200" dirty="0">
              <a:solidFill>
                <a:srgbClr val="525C65"/>
              </a:solidFill>
              <a:highlight>
                <a:srgbClr val="FFFFFF"/>
              </a:highlight>
              <a:latin typeface="Open Sans"/>
              <a:ea typeface="Open Sans"/>
              <a:cs typeface="Open Sans"/>
              <a:sym typeface="Open Sans"/>
            </a:endParaRPr>
          </a:p>
          <a:p>
            <a:pPr marL="984250" marR="241300" lvl="1" indent="-285750" algn="just">
              <a:lnSpc>
                <a:spcPct val="100000"/>
              </a:lnSpc>
              <a:spcBef>
                <a:spcPts val="3800"/>
              </a:spcBef>
              <a:buFont typeface="Wingdings" pitchFamily="2" charset="2"/>
              <a:buChar char="Ø"/>
            </a:pPr>
            <a:endParaRPr lang="en-US" sz="1200" dirty="0">
              <a:solidFill>
                <a:srgbClr val="525C65"/>
              </a:solidFill>
              <a:highlight>
                <a:srgbClr val="FFFFFF"/>
              </a:highlight>
              <a:latin typeface="Open Sans"/>
              <a:ea typeface="Open Sans"/>
              <a:cs typeface="Open Sans"/>
              <a:sym typeface="Open Sans"/>
            </a:endParaRPr>
          </a:p>
          <a:p>
            <a:pPr marL="241300" marR="241300" lvl="0" indent="0" algn="just">
              <a:lnSpc>
                <a:spcPct val="100000"/>
              </a:lnSpc>
              <a:spcBef>
                <a:spcPts val="3800"/>
              </a:spcBef>
              <a:buNone/>
            </a:pPr>
            <a:endParaRPr lang="en-US" sz="1200" dirty="0">
              <a:solidFill>
                <a:srgbClr val="525C65"/>
              </a:solidFill>
              <a:highlight>
                <a:srgbClr val="FFFFFF"/>
              </a:highlight>
              <a:latin typeface="Open Sans"/>
              <a:ea typeface="Open Sans"/>
              <a:cs typeface="Open Sans"/>
              <a:sym typeface="Open Sans"/>
            </a:endParaRPr>
          </a:p>
          <a:p>
            <a:pPr marL="241300" marR="241300" lvl="0" indent="0" algn="just">
              <a:lnSpc>
                <a:spcPct val="100000"/>
              </a:lnSpc>
              <a:spcBef>
                <a:spcPts val="3800"/>
              </a:spcBef>
              <a:buNone/>
            </a:pPr>
            <a:endParaRPr lang="en-US" sz="1200" dirty="0">
              <a:solidFill>
                <a:srgbClr val="525C65"/>
              </a:solidFill>
              <a:highlight>
                <a:srgbClr val="FFFFFF"/>
              </a:highlight>
              <a:latin typeface="Open Sans"/>
              <a:ea typeface="Open Sans"/>
              <a:cs typeface="Open Sans"/>
              <a:sym typeface="Open Sans"/>
            </a:endParaRPr>
          </a:p>
          <a:p>
            <a:pPr marL="241300" marR="241300" lvl="0" indent="0" algn="just">
              <a:lnSpc>
                <a:spcPct val="100000"/>
              </a:lnSpc>
              <a:spcBef>
                <a:spcPts val="3800"/>
              </a:spcBef>
              <a:buNone/>
            </a:pPr>
            <a:endParaRPr lang="en-US" sz="1200" dirty="0">
              <a:solidFill>
                <a:srgbClr val="525C65"/>
              </a:solidFill>
              <a:highlight>
                <a:srgbClr val="FFFFFF"/>
              </a:highlight>
              <a:latin typeface="Open Sans"/>
              <a:ea typeface="Open Sans"/>
              <a:cs typeface="Open Sans"/>
              <a:sym typeface="Open Sans"/>
            </a:endParaRPr>
          </a:p>
          <a:p>
            <a:pPr marL="241300" marR="241300" lvl="0" indent="0" algn="just">
              <a:lnSpc>
                <a:spcPct val="100000"/>
              </a:lnSpc>
              <a:spcBef>
                <a:spcPts val="3800"/>
              </a:spcBef>
              <a:buNone/>
            </a:pPr>
            <a:endParaRPr lang="en-US" sz="1200" dirty="0">
              <a:solidFill>
                <a:srgbClr val="525C65"/>
              </a:solidFill>
              <a:highlight>
                <a:srgbClr val="FFFFFF"/>
              </a:highlight>
              <a:latin typeface="Open Sans"/>
              <a:ea typeface="Open Sans"/>
              <a:cs typeface="Open Sans"/>
              <a:sym typeface="Open Sans"/>
            </a:endParaRPr>
          </a:p>
          <a:p>
            <a:pPr marL="0" marR="241300" lvl="0" indent="0" algn="just">
              <a:lnSpc>
                <a:spcPct val="100000"/>
              </a:lnSpc>
              <a:spcBef>
                <a:spcPts val="3800"/>
              </a:spcBef>
              <a:buClr>
                <a:schemeClr val="dk1"/>
              </a:buClr>
              <a:buSzPts val="1100"/>
              <a:buNone/>
            </a:pPr>
            <a:endParaRPr lang="en-US" sz="1200" dirty="0">
              <a:solidFill>
                <a:srgbClr val="525C65"/>
              </a:solidFill>
              <a:highlight>
                <a:srgbClr val="FFFFFF"/>
              </a:highlight>
              <a:latin typeface="Open Sans"/>
              <a:ea typeface="Open Sans"/>
              <a:cs typeface="Open Sans"/>
              <a:sym typeface="Open Sans"/>
            </a:endParaRPr>
          </a:p>
          <a:p>
            <a:pPr marL="241300" marR="241300" lvl="0" indent="0" algn="just">
              <a:lnSpc>
                <a:spcPct val="100000"/>
              </a:lnSpc>
              <a:spcBef>
                <a:spcPts val="3800"/>
              </a:spcBef>
              <a:buClr>
                <a:schemeClr val="dk1"/>
              </a:buClr>
              <a:buSzPts val="1100"/>
              <a:buNone/>
            </a:pPr>
            <a:endParaRPr lang="en-US" sz="1200" dirty="0">
              <a:solidFill>
                <a:srgbClr val="525C65"/>
              </a:solidFill>
              <a:highlight>
                <a:srgbClr val="FFFFFF"/>
              </a:highlight>
              <a:latin typeface="Open Sans"/>
              <a:ea typeface="Open Sans"/>
              <a:cs typeface="Open Sans"/>
              <a:sym typeface="Open Sans"/>
            </a:endParaRPr>
          </a:p>
          <a:p>
            <a:pPr marL="0" lvl="0" indent="0" algn="just">
              <a:lnSpc>
                <a:spcPct val="100000"/>
              </a:lnSpc>
              <a:buNone/>
            </a:pPr>
            <a:endParaRPr lang="en-US" sz="1200" dirty="0">
              <a:solidFill>
                <a:srgbClr val="525C65"/>
              </a:solidFill>
              <a:highlight>
                <a:srgbClr val="FFFFFF"/>
              </a:highlight>
              <a:latin typeface="Open Sans"/>
              <a:ea typeface="Open Sans"/>
              <a:cs typeface="Open Sans"/>
              <a:sym typeface="Open Sans"/>
            </a:endParaRPr>
          </a:p>
          <a:p>
            <a:pPr marL="0" lvl="0" indent="0" algn="just">
              <a:lnSpc>
                <a:spcPct val="100000"/>
              </a:lnSpc>
              <a:spcBef>
                <a:spcPts val="1600"/>
              </a:spcBef>
              <a:buNone/>
            </a:pPr>
            <a:endParaRPr lang="en-US" sz="1200" dirty="0">
              <a:solidFill>
                <a:srgbClr val="525C65"/>
              </a:solidFill>
              <a:highlight>
                <a:srgbClr val="FFFFFF"/>
              </a:highlight>
              <a:latin typeface="Open Sans"/>
              <a:ea typeface="Open Sans"/>
              <a:cs typeface="Open Sans"/>
              <a:sym typeface="Open Sans"/>
            </a:endParaRPr>
          </a:p>
          <a:p>
            <a:pPr marL="0" lvl="0" indent="0" algn="just">
              <a:lnSpc>
                <a:spcPct val="100000"/>
              </a:lnSpc>
              <a:spcBef>
                <a:spcPts val="1600"/>
              </a:spcBef>
              <a:spcAft>
                <a:spcPts val="1600"/>
              </a:spcAft>
              <a:buNone/>
            </a:pPr>
            <a:endParaRPr lang="en-US" sz="1200" dirty="0">
              <a:solidFill>
                <a:srgbClr val="525C65"/>
              </a:solidFill>
              <a:highlight>
                <a:srgbClr val="FFFFFF"/>
              </a:highlight>
              <a:latin typeface="Open Sans"/>
              <a:ea typeface="Open Sans"/>
              <a:cs typeface="Open Sans"/>
              <a:sym typeface="Open Sans"/>
            </a:endParaRPr>
          </a:p>
        </p:txBody>
      </p:sp>
    </p:spTree>
    <p:extLst>
      <p:ext uri="{BB962C8B-B14F-4D97-AF65-F5344CB8AC3E}">
        <p14:creationId xmlns:p14="http://schemas.microsoft.com/office/powerpoint/2010/main" val="3067426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96"/>
        <p:cNvGrpSpPr/>
        <p:nvPr/>
      </p:nvGrpSpPr>
      <p:grpSpPr>
        <a:xfrm>
          <a:off x="0" y="0"/>
          <a:ext cx="0" cy="0"/>
          <a:chOff x="0" y="0"/>
          <a:chExt cx="0" cy="0"/>
        </a:xfrm>
      </p:grpSpPr>
      <p:sp>
        <p:nvSpPr>
          <p:cNvPr id="297" name="Google Shape;297;p7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98" name="Google Shape;298;p70"/>
          <p:cNvSpPr/>
          <p:nvPr/>
        </p:nvSpPr>
        <p:spPr>
          <a:xfrm>
            <a:off x="1422750" y="4013075"/>
            <a:ext cx="49269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7</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Data Governance:</a:t>
            </a:r>
            <a:endParaRPr sz="3000">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Roles and Responsibilities</a:t>
            </a:r>
            <a:endParaRPr sz="3000">
              <a:solidFill>
                <a:srgbClr val="FFFFFF"/>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71"/>
          <p:cNvSpPr txBox="1"/>
          <p:nvPr/>
        </p:nvSpPr>
        <p:spPr>
          <a:xfrm>
            <a:off x="457200" y="447675"/>
            <a:ext cx="6842100" cy="1152600"/>
          </a:xfrm>
          <a:prstGeom prst="rect">
            <a:avLst/>
          </a:prstGeom>
          <a:noFill/>
          <a:ln>
            <a:noFill/>
          </a:ln>
        </p:spPr>
        <p:txBody>
          <a:bodyPr spcFirstLastPara="1" wrap="square" lIns="91425" tIns="91425" rIns="91425" bIns="91425" anchor="t" anchorCtr="0">
            <a:noAutofit/>
          </a:bodyPr>
          <a:lstStyle/>
          <a:p>
            <a:pPr marL="0" lvl="0" indent="0" algn="just" rtl="0">
              <a:lnSpc>
                <a:spcPct val="170000"/>
              </a:lnSpc>
              <a:spcBef>
                <a:spcPts val="0"/>
              </a:spcBef>
              <a:spcAft>
                <a:spcPts val="0"/>
              </a:spcAft>
              <a:buNone/>
            </a:pPr>
            <a:r>
              <a:rPr lang="en" sz="1600" dirty="0">
                <a:solidFill>
                  <a:srgbClr val="525C65"/>
                </a:solidFill>
                <a:highlight>
                  <a:srgbClr val="FFFFFF"/>
                </a:highlight>
                <a:latin typeface="Open Sans"/>
                <a:ea typeface="Open Sans"/>
                <a:cs typeface="Open Sans"/>
                <a:sym typeface="Open Sans"/>
              </a:rPr>
              <a:t>Write 1-2 paragraphs discussing what </a:t>
            </a:r>
            <a:r>
              <a:rPr lang="en" sz="1600" b="1" dirty="0">
                <a:solidFill>
                  <a:srgbClr val="525C65"/>
                </a:solidFill>
                <a:highlight>
                  <a:srgbClr val="FFFFFF"/>
                </a:highlight>
                <a:latin typeface="Open Sans"/>
                <a:ea typeface="Open Sans"/>
                <a:cs typeface="Open Sans"/>
                <a:sym typeface="Open Sans"/>
              </a:rPr>
              <a:t>data governance roles and responsibilities</a:t>
            </a:r>
            <a:r>
              <a:rPr lang="en" sz="1600" dirty="0">
                <a:solidFill>
                  <a:srgbClr val="525C65"/>
                </a:solidFill>
                <a:highlight>
                  <a:srgbClr val="FFFFFF"/>
                </a:highlight>
                <a:latin typeface="Open Sans"/>
                <a:ea typeface="Open Sans"/>
                <a:cs typeface="Open Sans"/>
                <a:sym typeface="Open Sans"/>
              </a:rPr>
              <a:t> will be necessary to oversee this new Data Management initiative. Please be sure to discuss the responsibilities in the context of at </a:t>
            </a:r>
            <a:r>
              <a:rPr lang="en" sz="1600" b="1" dirty="0">
                <a:solidFill>
                  <a:srgbClr val="525C65"/>
                </a:solidFill>
                <a:highlight>
                  <a:srgbClr val="FFFFFF"/>
                </a:highlight>
                <a:latin typeface="Open Sans"/>
                <a:ea typeface="Open Sans"/>
                <a:cs typeface="Open Sans"/>
                <a:sym typeface="Open Sans"/>
              </a:rPr>
              <a:t>least 3 different aspects </a:t>
            </a:r>
            <a:r>
              <a:rPr lang="en" sz="1600" dirty="0">
                <a:solidFill>
                  <a:srgbClr val="525C65"/>
                </a:solidFill>
                <a:highlight>
                  <a:srgbClr val="FFFFFF"/>
                </a:highlight>
                <a:latin typeface="Open Sans"/>
                <a:ea typeface="Open Sans"/>
                <a:cs typeface="Open Sans"/>
                <a:sym typeface="Open Sans"/>
              </a:rPr>
              <a:t>of Data Governance (such as Data Quality Management, Metadata Management, MDM, </a:t>
            </a:r>
            <a:r>
              <a:rPr lang="en" sz="1600" dirty="0" err="1">
                <a:solidFill>
                  <a:srgbClr val="525C65"/>
                </a:solidFill>
                <a:highlight>
                  <a:srgbClr val="FFFFFF"/>
                </a:highlight>
                <a:latin typeface="Open Sans"/>
                <a:ea typeface="Open Sans"/>
                <a:cs typeface="Open Sans"/>
                <a:sym typeface="Open Sans"/>
              </a:rPr>
              <a:t>etc</a:t>
            </a:r>
            <a:r>
              <a:rPr lang="en" sz="1600" dirty="0">
                <a:solidFill>
                  <a:srgbClr val="525C65"/>
                </a:solidFill>
                <a:highlight>
                  <a:srgbClr val="FFFFFF"/>
                </a:highlight>
                <a:latin typeface="Open Sans"/>
                <a:ea typeface="Open Sans"/>
                <a:cs typeface="Open Sans"/>
                <a:sym typeface="Open Sans"/>
              </a:rPr>
              <a:t>). Based on what you know, do </a:t>
            </a:r>
            <a:r>
              <a:rPr lang="en" sz="1600" dirty="0" err="1">
                <a:solidFill>
                  <a:srgbClr val="525C65"/>
                </a:solidFill>
                <a:highlight>
                  <a:srgbClr val="FFFFFF"/>
                </a:highlight>
                <a:latin typeface="Open Sans"/>
                <a:ea typeface="Open Sans"/>
                <a:cs typeface="Open Sans"/>
                <a:sym typeface="Open Sans"/>
              </a:rPr>
              <a:t>SneakerPark's</a:t>
            </a:r>
            <a:r>
              <a:rPr lang="en" sz="1600" dirty="0">
                <a:solidFill>
                  <a:srgbClr val="525C65"/>
                </a:solidFill>
                <a:highlight>
                  <a:srgbClr val="FFFFFF"/>
                </a:highlight>
                <a:latin typeface="Open Sans"/>
                <a:ea typeface="Open Sans"/>
                <a:cs typeface="Open Sans"/>
                <a:sym typeface="Open Sans"/>
              </a:rPr>
              <a:t> </a:t>
            </a:r>
            <a:r>
              <a:rPr lang="en" sz="1600" b="1" dirty="0">
                <a:solidFill>
                  <a:srgbClr val="525C65"/>
                </a:solidFill>
                <a:highlight>
                  <a:srgbClr val="FFFFFF"/>
                </a:highlight>
                <a:latin typeface="Open Sans"/>
                <a:ea typeface="Open Sans"/>
                <a:cs typeface="Open Sans"/>
                <a:sym typeface="Open Sans"/>
              </a:rPr>
              <a:t>current employees have the necessary skills</a:t>
            </a:r>
            <a:r>
              <a:rPr lang="en" sz="1600" dirty="0">
                <a:solidFill>
                  <a:srgbClr val="525C65"/>
                </a:solidFill>
                <a:highlight>
                  <a:srgbClr val="FFFFFF"/>
                </a:highlight>
                <a:latin typeface="Open Sans"/>
                <a:ea typeface="Open Sans"/>
                <a:cs typeface="Open Sans"/>
                <a:sym typeface="Open Sans"/>
              </a:rPr>
              <a:t> for these roles or should the company </a:t>
            </a:r>
            <a:r>
              <a:rPr lang="en" sz="1600" b="1" dirty="0">
                <a:solidFill>
                  <a:srgbClr val="525C65"/>
                </a:solidFill>
                <a:highlight>
                  <a:srgbClr val="FFFFFF"/>
                </a:highlight>
                <a:latin typeface="Open Sans"/>
                <a:ea typeface="Open Sans"/>
                <a:cs typeface="Open Sans"/>
                <a:sym typeface="Open Sans"/>
              </a:rPr>
              <a:t>make new hires</a:t>
            </a:r>
            <a:r>
              <a:rPr lang="en" sz="1600" dirty="0">
                <a:solidFill>
                  <a:srgbClr val="525C65"/>
                </a:solidFill>
                <a:highlight>
                  <a:srgbClr val="FFFFFF"/>
                </a:highlight>
                <a:latin typeface="Open Sans"/>
                <a:ea typeface="Open Sans"/>
                <a:cs typeface="Open Sans"/>
                <a:sym typeface="Open Sans"/>
              </a:rPr>
              <a:t>?</a:t>
            </a:r>
            <a:endParaRPr sz="1600" dirty="0">
              <a:solidFill>
                <a:srgbClr val="525C65"/>
              </a:solidFill>
              <a:highlight>
                <a:srgbClr val="FFFFFF"/>
              </a:highlight>
              <a:latin typeface="Open Sans"/>
              <a:ea typeface="Open Sans"/>
              <a:cs typeface="Open Sans"/>
              <a:sym typeface="Open Sans"/>
            </a:endParaRPr>
          </a:p>
          <a:p>
            <a:pPr marL="0" lvl="0" indent="0" algn="just" rtl="0">
              <a:lnSpc>
                <a:spcPct val="170000"/>
              </a:lnSpc>
              <a:spcBef>
                <a:spcPts val="1100"/>
              </a:spcBef>
              <a:spcAft>
                <a:spcPts val="0"/>
              </a:spcAft>
              <a:buNone/>
            </a:pPr>
            <a:endParaRPr sz="1600" dirty="0">
              <a:solidFill>
                <a:srgbClr val="525C65"/>
              </a:solidFill>
              <a:highlight>
                <a:srgbClr val="FFFFFF"/>
              </a:highlight>
              <a:latin typeface="Open Sans"/>
              <a:ea typeface="Open Sans"/>
              <a:cs typeface="Open Sans"/>
              <a:sym typeface="Open Sans"/>
            </a:endParaRPr>
          </a:p>
          <a:p>
            <a:pPr marL="0" lvl="0" indent="0" algn="just" rtl="0">
              <a:lnSpc>
                <a:spcPct val="170000"/>
              </a:lnSpc>
              <a:spcBef>
                <a:spcPts val="1100"/>
              </a:spcBef>
              <a:spcAft>
                <a:spcPts val="1100"/>
              </a:spcAft>
              <a:buNone/>
            </a:pPr>
            <a:endParaRPr sz="1600" dirty="0">
              <a:solidFill>
                <a:srgbClr val="525C65"/>
              </a:solidFill>
              <a:highlight>
                <a:srgbClr val="FFFFFF"/>
              </a:highlight>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71"/>
          <p:cNvSpPr txBox="1"/>
          <p:nvPr/>
        </p:nvSpPr>
        <p:spPr>
          <a:xfrm>
            <a:off x="465150" y="122823"/>
            <a:ext cx="6842100" cy="1152600"/>
          </a:xfrm>
          <a:prstGeom prst="rect">
            <a:avLst/>
          </a:prstGeom>
          <a:noFill/>
          <a:ln>
            <a:noFill/>
          </a:ln>
        </p:spPr>
        <p:txBody>
          <a:bodyPr spcFirstLastPara="1" wrap="square" lIns="91425" tIns="91425" rIns="91425" bIns="91425" anchor="t" anchorCtr="0">
            <a:noAutofit/>
          </a:bodyPr>
          <a:lstStyle/>
          <a:p>
            <a:pPr marL="0" lvl="0" indent="0" algn="just" rtl="0">
              <a:lnSpc>
                <a:spcPct val="170000"/>
              </a:lnSpc>
              <a:spcBef>
                <a:spcPts val="0"/>
              </a:spcBef>
              <a:spcAft>
                <a:spcPts val="0"/>
              </a:spcAft>
              <a:buNone/>
            </a:pPr>
            <a:r>
              <a:rPr lang="en" sz="1600" b="1" dirty="0">
                <a:solidFill>
                  <a:srgbClr val="525C65"/>
                </a:solidFill>
                <a:highlight>
                  <a:srgbClr val="FFFFFF"/>
                </a:highlight>
                <a:latin typeface="Open Sans"/>
                <a:ea typeface="Open Sans"/>
                <a:cs typeface="Open Sans"/>
                <a:sym typeface="Open Sans"/>
              </a:rPr>
              <a:t>Current Environment</a:t>
            </a:r>
          </a:p>
          <a:p>
            <a:pPr marL="0" lvl="0" indent="0" algn="just" rtl="0">
              <a:lnSpc>
                <a:spcPct val="170000"/>
              </a:lnSpc>
              <a:spcBef>
                <a:spcPts val="0"/>
              </a:spcBef>
              <a:spcAft>
                <a:spcPts val="0"/>
              </a:spcAft>
              <a:buNone/>
            </a:pPr>
            <a:r>
              <a:rPr lang="en-US" sz="1600" dirty="0">
                <a:solidFill>
                  <a:srgbClr val="525C65"/>
                </a:solidFill>
                <a:highlight>
                  <a:srgbClr val="FFFFFF"/>
                </a:highlight>
                <a:latin typeface="Open Sans"/>
                <a:ea typeface="Open Sans"/>
                <a:cs typeface="Open Sans"/>
                <a:sym typeface="Open Sans"/>
              </a:rPr>
              <a:t>Based on the project overview section, in the current setting </a:t>
            </a:r>
            <a:r>
              <a:rPr lang="en-US" sz="1600" dirty="0" err="1">
                <a:solidFill>
                  <a:srgbClr val="525C65"/>
                </a:solidFill>
                <a:highlight>
                  <a:srgbClr val="FFFFFF"/>
                </a:highlight>
                <a:latin typeface="Open Sans"/>
                <a:ea typeface="Open Sans"/>
                <a:cs typeface="Open Sans"/>
                <a:sym typeface="Open Sans"/>
              </a:rPr>
              <a:t>Sneakerpark’s</a:t>
            </a:r>
            <a:r>
              <a:rPr lang="en-US" sz="1600" dirty="0">
                <a:solidFill>
                  <a:srgbClr val="525C65"/>
                </a:solidFill>
                <a:highlight>
                  <a:srgbClr val="FFFFFF"/>
                </a:highlight>
                <a:latin typeface="Open Sans"/>
                <a:ea typeface="Open Sans"/>
                <a:cs typeface="Open Sans"/>
                <a:sym typeface="Open Sans"/>
              </a:rPr>
              <a:t> personnel is inconveniently handling the data issues.</a:t>
            </a:r>
          </a:p>
          <a:p>
            <a:pPr marL="0" lvl="0" indent="0" algn="just" rtl="0">
              <a:lnSpc>
                <a:spcPct val="170000"/>
              </a:lnSpc>
              <a:spcBef>
                <a:spcPts val="0"/>
              </a:spcBef>
              <a:spcAft>
                <a:spcPts val="0"/>
              </a:spcAft>
              <a:buNone/>
            </a:pPr>
            <a:r>
              <a:rPr lang="en-US" sz="1600" dirty="0">
                <a:solidFill>
                  <a:srgbClr val="525C65"/>
                </a:solidFill>
                <a:highlight>
                  <a:srgbClr val="FFFFFF"/>
                </a:highlight>
                <a:latin typeface="Open Sans"/>
                <a:ea typeface="Open Sans"/>
                <a:cs typeface="Open Sans"/>
                <a:sym typeface="Open Sans"/>
              </a:rPr>
              <a:t> Jake – the IT support guy – does not have the skills nor the experience in managing the technical aspects of an enterprise data management program. Jake plays the role of IT support with rudimentary database administration responsibilities.</a:t>
            </a:r>
          </a:p>
          <a:p>
            <a:pPr marL="0" lvl="0" indent="0" algn="just" rtl="0">
              <a:lnSpc>
                <a:spcPct val="170000"/>
              </a:lnSpc>
              <a:spcBef>
                <a:spcPts val="0"/>
              </a:spcBef>
              <a:spcAft>
                <a:spcPts val="0"/>
              </a:spcAft>
              <a:buNone/>
            </a:pPr>
            <a:r>
              <a:rPr lang="en-US" sz="1600" dirty="0">
                <a:solidFill>
                  <a:srgbClr val="525C65"/>
                </a:solidFill>
                <a:highlight>
                  <a:srgbClr val="FFFFFF"/>
                </a:highlight>
                <a:latin typeface="Open Sans"/>
                <a:ea typeface="Open Sans"/>
                <a:cs typeface="Open Sans"/>
                <a:sym typeface="Open Sans"/>
              </a:rPr>
              <a:t>On the other hand, Jessica – the senior business analyst – has been able to support efficiently in identifying and fixing data issues. However, such tasks appear to be time consuming and sometimes overwhelming in addition to her other responsibilities. </a:t>
            </a:r>
          </a:p>
          <a:p>
            <a:pPr marL="0" lvl="0" indent="0" algn="just" rtl="0">
              <a:lnSpc>
                <a:spcPct val="170000"/>
              </a:lnSpc>
              <a:spcBef>
                <a:spcPts val="0"/>
              </a:spcBef>
              <a:spcAft>
                <a:spcPts val="0"/>
              </a:spcAft>
              <a:buNone/>
            </a:pPr>
            <a:r>
              <a:rPr lang="en-US" sz="1600" dirty="0">
                <a:solidFill>
                  <a:srgbClr val="525C65"/>
                </a:solidFill>
                <a:highlight>
                  <a:srgbClr val="FFFFFF"/>
                </a:highlight>
                <a:latin typeface="Open Sans"/>
                <a:ea typeface="Open Sans"/>
                <a:cs typeface="Open Sans"/>
                <a:sym typeface="Open Sans"/>
              </a:rPr>
              <a:t> </a:t>
            </a:r>
            <a:r>
              <a:rPr lang="en" sz="1600" b="1" dirty="0">
                <a:solidFill>
                  <a:srgbClr val="525C65"/>
                </a:solidFill>
                <a:highlight>
                  <a:srgbClr val="FFFFFF"/>
                </a:highlight>
                <a:latin typeface="Open Sans"/>
                <a:ea typeface="Open Sans"/>
                <a:cs typeface="Open Sans"/>
                <a:sym typeface="Open Sans"/>
              </a:rPr>
              <a:t>Recommended New Roles &amp; Their responsibilities</a:t>
            </a:r>
          </a:p>
          <a:p>
            <a:pPr lvl="0" algn="just">
              <a:lnSpc>
                <a:spcPct val="170000"/>
              </a:lnSpc>
            </a:pPr>
            <a:r>
              <a:rPr lang="en-US" sz="1600" dirty="0" err="1">
                <a:solidFill>
                  <a:srgbClr val="525C65"/>
                </a:solidFill>
                <a:highlight>
                  <a:srgbClr val="FFFFFF"/>
                </a:highlight>
                <a:latin typeface="Open Sans"/>
                <a:ea typeface="Open Sans"/>
                <a:cs typeface="Open Sans"/>
                <a:sym typeface="Open Sans"/>
              </a:rPr>
              <a:t>Sneakerpark</a:t>
            </a:r>
            <a:r>
              <a:rPr lang="en-US" sz="1600" dirty="0">
                <a:solidFill>
                  <a:srgbClr val="525C65"/>
                </a:solidFill>
                <a:highlight>
                  <a:srgbClr val="FFFFFF"/>
                </a:highlight>
                <a:latin typeface="Open Sans"/>
                <a:ea typeface="Open Sans"/>
                <a:cs typeface="Open Sans"/>
                <a:sym typeface="Open Sans"/>
              </a:rPr>
              <a:t> needs two additional roles (new hires) in order to efficiently build a modern Enterprise data management program:</a:t>
            </a:r>
          </a:p>
          <a:p>
            <a:pPr marL="285750" lvl="0" indent="-285750" algn="just">
              <a:lnSpc>
                <a:spcPct val="170000"/>
              </a:lnSpc>
              <a:buFont typeface="Courier New" panose="02070309020205020404" pitchFamily="49" charset="0"/>
              <a:buChar char="o"/>
            </a:pPr>
            <a:r>
              <a:rPr lang="en-US" sz="1600" dirty="0">
                <a:solidFill>
                  <a:srgbClr val="525C65"/>
                </a:solidFill>
                <a:highlight>
                  <a:srgbClr val="FFFFFF"/>
                </a:highlight>
                <a:latin typeface="Open Sans"/>
                <a:ea typeface="Open Sans"/>
                <a:cs typeface="Open Sans"/>
                <a:sym typeface="Open Sans"/>
              </a:rPr>
              <a:t>Data Engineer</a:t>
            </a:r>
            <a:r>
              <a:rPr lang="en-US" sz="1600" b="1" dirty="0">
                <a:solidFill>
                  <a:srgbClr val="525C65"/>
                </a:solidFill>
                <a:highlight>
                  <a:srgbClr val="FFFFFF"/>
                </a:highlight>
                <a:latin typeface="Open Sans"/>
                <a:ea typeface="Open Sans"/>
                <a:cs typeface="Open Sans"/>
                <a:sym typeface="Open Sans"/>
              </a:rPr>
              <a:t>: </a:t>
            </a:r>
            <a:r>
              <a:rPr lang="en-US" sz="1600" dirty="0">
                <a:solidFill>
                  <a:srgbClr val="525C65"/>
                </a:solidFill>
                <a:highlight>
                  <a:srgbClr val="FFFFFF"/>
                </a:highlight>
                <a:latin typeface="Open Sans"/>
                <a:ea typeface="Open Sans"/>
                <a:cs typeface="Open Sans"/>
                <a:sym typeface="Open Sans"/>
              </a:rPr>
              <a:t>a data professional responsible of the technical aspects of the program. To handle </a:t>
            </a:r>
            <a:r>
              <a:rPr lang="en-US" sz="1600" u="sng" dirty="0">
                <a:solidFill>
                  <a:srgbClr val="525C65"/>
                </a:solidFill>
                <a:highlight>
                  <a:srgbClr val="FFFFFF"/>
                </a:highlight>
                <a:latin typeface="Open Sans"/>
                <a:ea typeface="Open Sans"/>
                <a:cs typeface="Open Sans"/>
                <a:sym typeface="Open Sans"/>
              </a:rPr>
              <a:t>data quality</a:t>
            </a:r>
            <a:r>
              <a:rPr lang="en-US" sz="1600" dirty="0">
                <a:solidFill>
                  <a:srgbClr val="525C65"/>
                </a:solidFill>
                <a:highlight>
                  <a:srgbClr val="FFFFFF"/>
                </a:highlight>
                <a:latin typeface="Open Sans"/>
                <a:ea typeface="Open Sans"/>
                <a:cs typeface="Open Sans"/>
                <a:sym typeface="Open Sans"/>
              </a:rPr>
              <a:t>, they would build automated pipelines that implement validation rules, automated detection of data quality issues. They would build the technical platform for an </a:t>
            </a:r>
            <a:r>
              <a:rPr lang="en-US" sz="1600" u="sng" dirty="0">
                <a:solidFill>
                  <a:srgbClr val="525C65"/>
                </a:solidFill>
                <a:highlight>
                  <a:srgbClr val="FFFFFF"/>
                </a:highlight>
                <a:latin typeface="Open Sans"/>
                <a:ea typeface="Open Sans"/>
                <a:cs typeface="Open Sans"/>
                <a:sym typeface="Open Sans"/>
              </a:rPr>
              <a:t>MDM Hub </a:t>
            </a:r>
            <a:r>
              <a:rPr lang="en-US" sz="1600" dirty="0">
                <a:solidFill>
                  <a:srgbClr val="525C65"/>
                </a:solidFill>
                <a:highlight>
                  <a:srgbClr val="FFFFFF"/>
                </a:highlight>
                <a:latin typeface="Open Sans"/>
                <a:ea typeface="Open Sans"/>
                <a:cs typeface="Open Sans"/>
                <a:sym typeface="Open Sans"/>
              </a:rPr>
              <a:t> by implementing a consolidation system that standardizes, matches and merges the data automatically and alerts in case of a failure. For </a:t>
            </a:r>
            <a:r>
              <a:rPr lang="en-US" sz="1600" u="sng" dirty="0">
                <a:solidFill>
                  <a:srgbClr val="525C65"/>
                </a:solidFill>
                <a:highlight>
                  <a:srgbClr val="FFFFFF"/>
                </a:highlight>
                <a:latin typeface="Open Sans"/>
                <a:ea typeface="Open Sans"/>
                <a:cs typeface="Open Sans"/>
                <a:sym typeface="Open Sans"/>
              </a:rPr>
              <a:t>Metadata Management</a:t>
            </a:r>
            <a:r>
              <a:rPr lang="en-US" sz="1600" dirty="0">
                <a:solidFill>
                  <a:srgbClr val="525C65"/>
                </a:solidFill>
                <a:highlight>
                  <a:srgbClr val="FFFFFF"/>
                </a:highlight>
                <a:latin typeface="Open Sans"/>
                <a:ea typeface="Open Sans"/>
                <a:cs typeface="Open Sans"/>
                <a:sym typeface="Open Sans"/>
              </a:rPr>
              <a:t>, they would contribute to building a Metadata Management technical solution (continued next side)</a:t>
            </a:r>
            <a:endParaRPr lang="en" sz="1600" b="1" dirty="0">
              <a:solidFill>
                <a:srgbClr val="525C65"/>
              </a:solidFill>
              <a:highlight>
                <a:srgbClr val="FFFFFF"/>
              </a:highlight>
              <a:latin typeface="Open Sans"/>
              <a:ea typeface="Open Sans"/>
              <a:cs typeface="Open Sans"/>
              <a:sym typeface="Open Sans"/>
            </a:endParaRPr>
          </a:p>
          <a:p>
            <a:pPr marL="0" lvl="0" indent="0" algn="just" rtl="0">
              <a:lnSpc>
                <a:spcPct val="170000"/>
              </a:lnSpc>
              <a:spcBef>
                <a:spcPts val="0"/>
              </a:spcBef>
              <a:spcAft>
                <a:spcPts val="0"/>
              </a:spcAft>
              <a:buNone/>
            </a:pPr>
            <a:endParaRPr sz="1600" dirty="0">
              <a:solidFill>
                <a:srgbClr val="525C65"/>
              </a:solidFill>
              <a:highlight>
                <a:srgbClr val="FFFFFF"/>
              </a:highlight>
              <a:latin typeface="Open Sans"/>
              <a:ea typeface="Open Sans"/>
              <a:cs typeface="Open Sans"/>
              <a:sym typeface="Open Sans"/>
            </a:endParaRPr>
          </a:p>
          <a:p>
            <a:pPr marL="0" lvl="0" indent="0" algn="just" rtl="0">
              <a:lnSpc>
                <a:spcPct val="170000"/>
              </a:lnSpc>
              <a:spcBef>
                <a:spcPts val="1100"/>
              </a:spcBef>
              <a:spcAft>
                <a:spcPts val="0"/>
              </a:spcAft>
              <a:buNone/>
            </a:pPr>
            <a:endParaRPr sz="1600" dirty="0">
              <a:solidFill>
                <a:srgbClr val="525C65"/>
              </a:solidFill>
              <a:highlight>
                <a:srgbClr val="FFFFFF"/>
              </a:highlight>
              <a:latin typeface="Open Sans"/>
              <a:ea typeface="Open Sans"/>
              <a:cs typeface="Open Sans"/>
              <a:sym typeface="Open Sans"/>
            </a:endParaRPr>
          </a:p>
          <a:p>
            <a:pPr marL="0" lvl="0" indent="0" algn="just" rtl="0">
              <a:lnSpc>
                <a:spcPct val="170000"/>
              </a:lnSpc>
              <a:spcBef>
                <a:spcPts val="1100"/>
              </a:spcBef>
              <a:spcAft>
                <a:spcPts val="1100"/>
              </a:spcAft>
              <a:buNone/>
            </a:pPr>
            <a:endParaRPr sz="1600" dirty="0">
              <a:solidFill>
                <a:srgbClr val="525C65"/>
              </a:solidFill>
              <a:highlight>
                <a:srgbClr val="FFFFFF"/>
              </a:highlight>
              <a:latin typeface="Open Sans"/>
              <a:ea typeface="Open Sans"/>
              <a:cs typeface="Open Sans"/>
              <a:sym typeface="Open Sans"/>
            </a:endParaRPr>
          </a:p>
        </p:txBody>
      </p:sp>
    </p:spTree>
    <p:extLst>
      <p:ext uri="{BB962C8B-B14F-4D97-AF65-F5344CB8AC3E}">
        <p14:creationId xmlns:p14="http://schemas.microsoft.com/office/powerpoint/2010/main" val="512289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71"/>
          <p:cNvSpPr txBox="1"/>
          <p:nvPr/>
        </p:nvSpPr>
        <p:spPr>
          <a:xfrm>
            <a:off x="465150" y="122823"/>
            <a:ext cx="6842100" cy="1152600"/>
          </a:xfrm>
          <a:prstGeom prst="rect">
            <a:avLst/>
          </a:prstGeom>
          <a:noFill/>
          <a:ln>
            <a:noFill/>
          </a:ln>
        </p:spPr>
        <p:txBody>
          <a:bodyPr spcFirstLastPara="1" wrap="square" lIns="91425" tIns="91425" rIns="91425" bIns="91425" anchor="t" anchorCtr="0">
            <a:noAutofit/>
          </a:bodyPr>
          <a:lstStyle/>
          <a:p>
            <a:pPr marL="0" lvl="0" indent="0" algn="just" rtl="0">
              <a:lnSpc>
                <a:spcPct val="170000"/>
              </a:lnSpc>
              <a:spcBef>
                <a:spcPts val="1100"/>
              </a:spcBef>
              <a:spcAft>
                <a:spcPts val="1100"/>
              </a:spcAft>
              <a:buNone/>
            </a:pPr>
            <a:r>
              <a:rPr lang="en-US" sz="1600" dirty="0">
                <a:solidFill>
                  <a:srgbClr val="525C65"/>
                </a:solidFill>
                <a:highlight>
                  <a:srgbClr val="FFFFFF"/>
                </a:highlight>
                <a:latin typeface="Open Sans"/>
                <a:ea typeface="Open Sans"/>
                <a:cs typeface="Open Sans"/>
                <a:sym typeface="Open Sans"/>
              </a:rPr>
              <a:t>That consists of a metadata repository with connectors to the metadata sources and a processing engine to continuously ingest and process the metadata.</a:t>
            </a:r>
          </a:p>
          <a:p>
            <a:pPr marL="285750" lvl="0" indent="-285750" algn="just">
              <a:lnSpc>
                <a:spcPct val="170000"/>
              </a:lnSpc>
              <a:spcBef>
                <a:spcPts val="1100"/>
              </a:spcBef>
              <a:spcAft>
                <a:spcPts val="1100"/>
              </a:spcAft>
              <a:buFont typeface="Courier New" panose="02070309020205020404" pitchFamily="49" charset="0"/>
              <a:buChar char="o"/>
            </a:pPr>
            <a:r>
              <a:rPr lang="en-US" sz="1600" dirty="0">
                <a:solidFill>
                  <a:srgbClr val="525C65"/>
                </a:solidFill>
                <a:highlight>
                  <a:srgbClr val="FFFFFF"/>
                </a:highlight>
                <a:latin typeface="Open Sans"/>
                <a:ea typeface="Open Sans"/>
                <a:cs typeface="Open Sans"/>
                <a:sym typeface="Open Sans"/>
              </a:rPr>
              <a:t>A data steward: a data professional responsible of curating the data and contributing continuously to refining data quality. In terms of </a:t>
            </a:r>
            <a:r>
              <a:rPr lang="en-US" sz="1600" u="sng" dirty="0">
                <a:solidFill>
                  <a:srgbClr val="525C65"/>
                </a:solidFill>
                <a:highlight>
                  <a:srgbClr val="FFFFFF"/>
                </a:highlight>
                <a:latin typeface="Open Sans"/>
                <a:ea typeface="Open Sans"/>
                <a:cs typeface="Open Sans"/>
                <a:sym typeface="Open Sans"/>
              </a:rPr>
              <a:t>data quality</a:t>
            </a:r>
            <a:r>
              <a:rPr lang="en-US" sz="1600" dirty="0">
                <a:solidFill>
                  <a:srgbClr val="525C65"/>
                </a:solidFill>
                <a:highlight>
                  <a:srgbClr val="FFFFFF"/>
                </a:highlight>
                <a:latin typeface="Open Sans"/>
                <a:ea typeface="Open Sans"/>
                <a:cs typeface="Open Sans"/>
                <a:sym typeface="Open Sans"/>
              </a:rPr>
              <a:t> they would be responsible in picking up anomalous records that are automatically identified and uncover issues or enquire about issues with subject matter experts in order to refine existing data validation rules. In terms of </a:t>
            </a:r>
            <a:r>
              <a:rPr lang="en-US" sz="1600" u="sng" dirty="0">
                <a:solidFill>
                  <a:srgbClr val="525C65"/>
                </a:solidFill>
                <a:highlight>
                  <a:srgbClr val="FFFFFF"/>
                </a:highlight>
                <a:latin typeface="Open Sans"/>
                <a:ea typeface="Open Sans"/>
                <a:cs typeface="Open Sans"/>
                <a:sym typeface="Open Sans"/>
              </a:rPr>
              <a:t>MDM</a:t>
            </a:r>
            <a:r>
              <a:rPr lang="en-US" sz="1600" dirty="0">
                <a:solidFill>
                  <a:srgbClr val="525C65"/>
                </a:solidFill>
                <a:highlight>
                  <a:srgbClr val="FFFFFF"/>
                </a:highlight>
                <a:latin typeface="Open Sans"/>
                <a:ea typeface="Open Sans"/>
                <a:cs typeface="Open Sans"/>
                <a:sym typeface="Open Sans"/>
              </a:rPr>
              <a:t>, they would define/update match rules, approve or reject matches, review rejected records, and even create new golden records. For </a:t>
            </a:r>
            <a:r>
              <a:rPr lang="en-US" sz="1600" u="sng" dirty="0">
                <a:solidFill>
                  <a:srgbClr val="525C65"/>
                </a:solidFill>
                <a:highlight>
                  <a:srgbClr val="FFFFFF"/>
                </a:highlight>
                <a:latin typeface="Open Sans"/>
                <a:ea typeface="Open Sans"/>
                <a:cs typeface="Open Sans"/>
                <a:sym typeface="Open Sans"/>
              </a:rPr>
              <a:t>Metadata Management</a:t>
            </a:r>
            <a:r>
              <a:rPr lang="en-US" sz="1600" dirty="0">
                <a:solidFill>
                  <a:srgbClr val="525C65"/>
                </a:solidFill>
                <a:highlight>
                  <a:srgbClr val="FFFFFF"/>
                </a:highlight>
                <a:latin typeface="Open Sans"/>
                <a:ea typeface="Open Sans"/>
                <a:cs typeface="Open Sans"/>
                <a:sym typeface="Open Sans"/>
              </a:rPr>
              <a:t>, they would be owning the creation and update of business, technical, and operational metadata.</a:t>
            </a:r>
            <a:endParaRPr lang="en-US" sz="1600" u="sng" dirty="0">
              <a:solidFill>
                <a:srgbClr val="525C65"/>
              </a:solidFill>
              <a:highlight>
                <a:srgbClr val="FFFFFF"/>
              </a:highlight>
              <a:latin typeface="Open Sans"/>
              <a:ea typeface="Open Sans"/>
              <a:cs typeface="Open Sans"/>
              <a:sym typeface="Open Sans"/>
            </a:endParaRPr>
          </a:p>
          <a:p>
            <a:pPr marL="0" lvl="0" indent="0" algn="just" rtl="0">
              <a:lnSpc>
                <a:spcPct val="170000"/>
              </a:lnSpc>
              <a:spcBef>
                <a:spcPts val="1100"/>
              </a:spcBef>
              <a:spcAft>
                <a:spcPts val="1100"/>
              </a:spcAft>
              <a:buNone/>
            </a:pPr>
            <a:endParaRPr sz="1600" dirty="0">
              <a:solidFill>
                <a:srgbClr val="525C65"/>
              </a:solidFill>
              <a:highlight>
                <a:srgbClr val="FFFFFF"/>
              </a:highlight>
              <a:latin typeface="Open Sans"/>
              <a:ea typeface="Open Sans"/>
              <a:cs typeface="Open Sans"/>
              <a:sym typeface="Open Sans"/>
            </a:endParaRPr>
          </a:p>
        </p:txBody>
      </p:sp>
    </p:spTree>
    <p:extLst>
      <p:ext uri="{BB962C8B-B14F-4D97-AF65-F5344CB8AC3E}">
        <p14:creationId xmlns:p14="http://schemas.microsoft.com/office/powerpoint/2010/main" val="3146101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07"/>
        <p:cNvGrpSpPr/>
        <p:nvPr/>
      </p:nvGrpSpPr>
      <p:grpSpPr>
        <a:xfrm>
          <a:off x="0" y="0"/>
          <a:ext cx="0" cy="0"/>
          <a:chOff x="0" y="0"/>
          <a:chExt cx="0" cy="0"/>
        </a:xfrm>
      </p:grpSpPr>
      <p:sp>
        <p:nvSpPr>
          <p:cNvPr id="308" name="Google Shape;308;p72"/>
          <p:cNvSpPr/>
          <p:nvPr/>
        </p:nvSpPr>
        <p:spPr>
          <a:xfrm>
            <a:off x="1422750" y="4013075"/>
            <a:ext cx="49269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Standout Suggestions</a:t>
            </a:r>
            <a:endParaRPr sz="3000">
              <a:solidFill>
                <a:srgbClr val="FFFFFF"/>
              </a:solidFill>
              <a:latin typeface="Open Sans"/>
              <a:ea typeface="Open Sans"/>
              <a:cs typeface="Open Sans"/>
              <a:sym typeface="Open Sans"/>
            </a:endParaRPr>
          </a:p>
        </p:txBody>
      </p:sp>
      <p:sp>
        <p:nvSpPr>
          <p:cNvPr id="309" name="Google Shape;309;p72"/>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73"/>
          <p:cNvSpPr txBox="1"/>
          <p:nvPr/>
        </p:nvSpPr>
        <p:spPr>
          <a:xfrm>
            <a:off x="457200" y="504825"/>
            <a:ext cx="6858000" cy="7983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E3D49"/>
              </a:buClr>
              <a:buSzPts val="1800"/>
              <a:buFont typeface="Open Sans"/>
              <a:buAutoNum type="arabicPeriod"/>
            </a:pPr>
            <a:r>
              <a:rPr lang="en" sz="1600" dirty="0">
                <a:solidFill>
                  <a:srgbClr val="525C65"/>
                </a:solidFill>
                <a:highlight>
                  <a:srgbClr val="FFFFFF"/>
                </a:highlight>
                <a:latin typeface="Open Sans"/>
                <a:ea typeface="Open Sans"/>
                <a:cs typeface="Open Sans"/>
                <a:sym typeface="Open Sans"/>
              </a:rPr>
              <a:t>Create a Business Glossary for </a:t>
            </a:r>
            <a:r>
              <a:rPr lang="en" sz="1600" dirty="0" err="1">
                <a:solidFill>
                  <a:srgbClr val="525C65"/>
                </a:solidFill>
                <a:highlight>
                  <a:srgbClr val="FFFFFF"/>
                </a:highlight>
                <a:latin typeface="Open Sans"/>
                <a:ea typeface="Open Sans"/>
                <a:cs typeface="Open Sans"/>
                <a:sym typeface="Open Sans"/>
              </a:rPr>
              <a:t>SneakerPark</a:t>
            </a:r>
            <a:r>
              <a:rPr lang="en" sz="1600" dirty="0">
                <a:solidFill>
                  <a:srgbClr val="525C65"/>
                </a:solidFill>
                <a:highlight>
                  <a:srgbClr val="FFFFFF"/>
                </a:highlight>
                <a:latin typeface="Open Sans"/>
                <a:ea typeface="Open Sans"/>
                <a:cs typeface="Open Sans"/>
                <a:sym typeface="Open Sans"/>
              </a:rPr>
              <a:t> and define common terms such as Item, Buyer, etc. Think and discuss how </a:t>
            </a:r>
            <a:r>
              <a:rPr lang="en" sz="1600" dirty="0" err="1">
                <a:solidFill>
                  <a:srgbClr val="525C65"/>
                </a:solidFill>
                <a:highlight>
                  <a:srgbClr val="FFFFFF"/>
                </a:highlight>
                <a:latin typeface="Open Sans"/>
                <a:ea typeface="Open Sans"/>
                <a:cs typeface="Open Sans"/>
                <a:sym typeface="Open Sans"/>
              </a:rPr>
              <a:t>SneakerPark</a:t>
            </a:r>
            <a:r>
              <a:rPr lang="en" sz="1600" dirty="0">
                <a:solidFill>
                  <a:srgbClr val="525C65"/>
                </a:solidFill>
                <a:highlight>
                  <a:srgbClr val="FFFFFF"/>
                </a:highlight>
                <a:latin typeface="Open Sans"/>
                <a:ea typeface="Open Sans"/>
                <a:cs typeface="Open Sans"/>
                <a:sym typeface="Open Sans"/>
              </a:rPr>
              <a:t> can improve on the consistency of the terms that its systems currently use. (You can use the “Business Glossary” tab of the same Sheets template you’ve been using for the other parts of this project to get you started.)</a:t>
            </a:r>
            <a:endParaRPr sz="1600" dirty="0">
              <a:solidFill>
                <a:srgbClr val="525C65"/>
              </a:solidFill>
              <a:highlight>
                <a:srgbClr val="FFFFFF"/>
              </a:highlight>
              <a:latin typeface="Open Sans"/>
              <a:ea typeface="Open Sans"/>
              <a:cs typeface="Open Sans"/>
              <a:sym typeface="Open Sans"/>
            </a:endParaRPr>
          </a:p>
          <a:p>
            <a:pPr marL="457200" lvl="0" indent="0" algn="l" rtl="0">
              <a:lnSpc>
                <a:spcPct val="115000"/>
              </a:lnSpc>
              <a:spcBef>
                <a:spcPts val="0"/>
              </a:spcBef>
              <a:spcAft>
                <a:spcPts val="0"/>
              </a:spcAft>
              <a:buNone/>
            </a:pPr>
            <a:endParaRPr sz="1600" dirty="0">
              <a:solidFill>
                <a:srgbClr val="525C65"/>
              </a:solidFill>
              <a:highlight>
                <a:srgbClr val="FFFFFF"/>
              </a:highlight>
              <a:latin typeface="Open Sans"/>
              <a:ea typeface="Open Sans"/>
              <a:cs typeface="Open Sans"/>
              <a:sym typeface="Open Sans"/>
            </a:endParaRPr>
          </a:p>
          <a:p>
            <a:pPr marL="457200" lvl="0" indent="-342900" algn="l" rtl="0">
              <a:lnSpc>
                <a:spcPct val="115000"/>
              </a:lnSpc>
              <a:spcBef>
                <a:spcPts val="0"/>
              </a:spcBef>
              <a:spcAft>
                <a:spcPts val="0"/>
              </a:spcAft>
              <a:buClr>
                <a:srgbClr val="2E3D49"/>
              </a:buClr>
              <a:buSzPts val="1800"/>
              <a:buFont typeface="Open Sans"/>
              <a:buAutoNum type="arabicPeriod"/>
            </a:pPr>
            <a:r>
              <a:rPr lang="en" sz="1600" dirty="0">
                <a:solidFill>
                  <a:srgbClr val="525C65"/>
                </a:solidFill>
                <a:highlight>
                  <a:srgbClr val="FFFFFF"/>
                </a:highlight>
                <a:latin typeface="Open Sans"/>
                <a:ea typeface="Open Sans"/>
                <a:cs typeface="Open Sans"/>
                <a:sym typeface="Open Sans"/>
              </a:rPr>
              <a:t>Document </a:t>
            </a:r>
            <a:r>
              <a:rPr lang="en" sz="1600" dirty="0" err="1">
                <a:solidFill>
                  <a:srgbClr val="525C65"/>
                </a:solidFill>
                <a:highlight>
                  <a:srgbClr val="FFFFFF"/>
                </a:highlight>
                <a:latin typeface="Open Sans"/>
                <a:ea typeface="Open Sans"/>
                <a:cs typeface="Open Sans"/>
                <a:sym typeface="Open Sans"/>
              </a:rPr>
              <a:t>SneakerPark’s</a:t>
            </a:r>
            <a:r>
              <a:rPr lang="en" sz="1600" dirty="0">
                <a:solidFill>
                  <a:srgbClr val="525C65"/>
                </a:solidFill>
                <a:highlight>
                  <a:srgbClr val="FFFFFF"/>
                </a:highlight>
                <a:latin typeface="Open Sans"/>
                <a:ea typeface="Open Sans"/>
                <a:cs typeface="Open Sans"/>
                <a:sym typeface="Open Sans"/>
              </a:rPr>
              <a:t> current naming conventions. Can you think of any improvements?  (You can use the “Standard Naming Conventions” tab of the same Sheets template you’ve been using for the other parts of this project to get you started.) Some examples of Naming Conventions include;</a:t>
            </a:r>
            <a:endParaRPr sz="1600" dirty="0">
              <a:solidFill>
                <a:srgbClr val="525C65"/>
              </a:solidFill>
              <a:highlight>
                <a:srgbClr val="FFFFFF"/>
              </a:highlight>
              <a:latin typeface="Open Sans"/>
              <a:ea typeface="Open Sans"/>
              <a:cs typeface="Open Sans"/>
              <a:sym typeface="Open Sans"/>
            </a:endParaRPr>
          </a:p>
          <a:p>
            <a:pPr marL="457200" lvl="0" indent="0" algn="l" rtl="0">
              <a:lnSpc>
                <a:spcPct val="115000"/>
              </a:lnSpc>
              <a:spcBef>
                <a:spcPts val="0"/>
              </a:spcBef>
              <a:spcAft>
                <a:spcPts val="0"/>
              </a:spcAft>
              <a:buNone/>
            </a:pPr>
            <a:endParaRPr sz="1600" dirty="0">
              <a:solidFill>
                <a:srgbClr val="525C65"/>
              </a:solidFill>
              <a:highlight>
                <a:srgbClr val="FFFFFF"/>
              </a:highlight>
              <a:latin typeface="Open Sans"/>
              <a:ea typeface="Open Sans"/>
              <a:cs typeface="Open Sans"/>
              <a:sym typeface="Open Sans"/>
            </a:endParaRPr>
          </a:p>
          <a:p>
            <a:pPr marL="914400" lvl="0" indent="-330200" algn="l" rtl="0">
              <a:lnSpc>
                <a:spcPct val="115000"/>
              </a:lnSpc>
              <a:spcBef>
                <a:spcPts val="0"/>
              </a:spcBef>
              <a:spcAft>
                <a:spcPts val="0"/>
              </a:spcAft>
              <a:buClr>
                <a:srgbClr val="525C65"/>
              </a:buClr>
              <a:buSzPts val="1600"/>
              <a:buFont typeface="Open Sans"/>
              <a:buChar char="●"/>
            </a:pPr>
            <a:r>
              <a:rPr lang="en" sz="1600" dirty="0">
                <a:solidFill>
                  <a:srgbClr val="525C65"/>
                </a:solidFill>
                <a:highlight>
                  <a:srgbClr val="FFFFFF"/>
                </a:highlight>
                <a:latin typeface="Open Sans"/>
                <a:ea typeface="Open Sans"/>
                <a:cs typeface="Open Sans"/>
                <a:sym typeface="Open Sans"/>
              </a:rPr>
              <a:t>Do not use spaces or special characters.</a:t>
            </a:r>
            <a:endParaRPr sz="1600" dirty="0">
              <a:solidFill>
                <a:srgbClr val="525C65"/>
              </a:solidFill>
              <a:highlight>
                <a:srgbClr val="FFFFFF"/>
              </a:highlight>
              <a:latin typeface="Open Sans"/>
              <a:ea typeface="Open Sans"/>
              <a:cs typeface="Open Sans"/>
              <a:sym typeface="Open Sans"/>
            </a:endParaRPr>
          </a:p>
          <a:p>
            <a:pPr marL="914400" lvl="0" indent="-330200" algn="l" rtl="0">
              <a:lnSpc>
                <a:spcPct val="115000"/>
              </a:lnSpc>
              <a:spcBef>
                <a:spcPts val="0"/>
              </a:spcBef>
              <a:spcAft>
                <a:spcPts val="0"/>
              </a:spcAft>
              <a:buClr>
                <a:srgbClr val="525C65"/>
              </a:buClr>
              <a:buSzPts val="1600"/>
              <a:buFont typeface="Open Sans"/>
              <a:buChar char="●"/>
            </a:pPr>
            <a:r>
              <a:rPr lang="en" sz="1600" dirty="0">
                <a:solidFill>
                  <a:srgbClr val="525C65"/>
                </a:solidFill>
                <a:highlight>
                  <a:srgbClr val="FFFFFF"/>
                </a:highlight>
                <a:latin typeface="Open Sans"/>
                <a:ea typeface="Open Sans"/>
                <a:cs typeface="Open Sans"/>
                <a:sym typeface="Open Sans"/>
              </a:rPr>
              <a:t>Use only LOWERCASE.</a:t>
            </a:r>
            <a:endParaRPr sz="1600" dirty="0">
              <a:solidFill>
                <a:srgbClr val="525C65"/>
              </a:solidFill>
              <a:highlight>
                <a:srgbClr val="FFFFFF"/>
              </a:highlight>
              <a:latin typeface="Open Sans"/>
              <a:ea typeface="Open Sans"/>
              <a:cs typeface="Open Sans"/>
              <a:sym typeface="Open Sans"/>
            </a:endParaRPr>
          </a:p>
          <a:p>
            <a:pPr marL="914400" lvl="0" indent="-330200" algn="l" rtl="0">
              <a:lnSpc>
                <a:spcPct val="115000"/>
              </a:lnSpc>
              <a:spcBef>
                <a:spcPts val="0"/>
              </a:spcBef>
              <a:spcAft>
                <a:spcPts val="0"/>
              </a:spcAft>
              <a:buClr>
                <a:srgbClr val="525C65"/>
              </a:buClr>
              <a:buSzPts val="1600"/>
              <a:buFont typeface="Open Sans"/>
              <a:buChar char="●"/>
            </a:pPr>
            <a:r>
              <a:rPr lang="en" sz="1600" dirty="0">
                <a:solidFill>
                  <a:srgbClr val="525C65"/>
                </a:solidFill>
                <a:highlight>
                  <a:srgbClr val="FFFFFF"/>
                </a:highlight>
                <a:latin typeface="Open Sans"/>
                <a:ea typeface="Open Sans"/>
                <a:cs typeface="Open Sans"/>
                <a:sym typeface="Open Sans"/>
              </a:rPr>
              <a:t>All identifier fields should end in “_id”.</a:t>
            </a:r>
            <a:endParaRPr sz="1600" dirty="0">
              <a:solidFill>
                <a:srgbClr val="525C65"/>
              </a:solidFill>
              <a:highlight>
                <a:srgbClr val="FFFFFF"/>
              </a:highlight>
              <a:latin typeface="Open Sans"/>
              <a:ea typeface="Open Sans"/>
              <a:cs typeface="Open Sans"/>
              <a:sym typeface="Open Sans"/>
            </a:endParaRPr>
          </a:p>
          <a:p>
            <a:pPr marL="914400" lvl="0" indent="-330200" algn="l" rtl="0">
              <a:lnSpc>
                <a:spcPct val="115000"/>
              </a:lnSpc>
              <a:spcBef>
                <a:spcPts val="0"/>
              </a:spcBef>
              <a:spcAft>
                <a:spcPts val="0"/>
              </a:spcAft>
              <a:buClr>
                <a:srgbClr val="525C65"/>
              </a:buClr>
              <a:buSzPts val="1600"/>
              <a:buFont typeface="Open Sans"/>
              <a:buChar char="●"/>
            </a:pPr>
            <a:r>
              <a:rPr lang="en" sz="1600" dirty="0">
                <a:solidFill>
                  <a:srgbClr val="525C65"/>
                </a:solidFill>
                <a:highlight>
                  <a:srgbClr val="FFFFFF"/>
                </a:highlight>
                <a:latin typeface="Open Sans"/>
                <a:ea typeface="Open Sans"/>
                <a:cs typeface="Open Sans"/>
                <a:sym typeface="Open Sans"/>
              </a:rPr>
              <a:t>Avoid acronyms and abbreviations.</a:t>
            </a:r>
            <a:endParaRPr sz="1600" dirty="0">
              <a:solidFill>
                <a:srgbClr val="525C65"/>
              </a:solidFill>
              <a:highlight>
                <a:srgbClr val="FFFFFF"/>
              </a:highlight>
              <a:latin typeface="Open Sans"/>
              <a:ea typeface="Open Sans"/>
              <a:cs typeface="Open Sans"/>
              <a:sym typeface="Open Sans"/>
            </a:endParaRPr>
          </a:p>
          <a:p>
            <a:pPr marL="457200" lvl="0" indent="0" algn="l" rtl="0">
              <a:lnSpc>
                <a:spcPct val="115000"/>
              </a:lnSpc>
              <a:spcBef>
                <a:spcPts val="0"/>
              </a:spcBef>
              <a:spcAft>
                <a:spcPts val="0"/>
              </a:spcAft>
              <a:buNone/>
            </a:pPr>
            <a:endParaRPr sz="1600" dirty="0">
              <a:solidFill>
                <a:srgbClr val="525C65"/>
              </a:solidFill>
              <a:highlight>
                <a:srgbClr val="FFFFFF"/>
              </a:highlight>
              <a:latin typeface="Open Sans"/>
              <a:ea typeface="Open Sans"/>
              <a:cs typeface="Open Sans"/>
              <a:sym typeface="Open Sans"/>
            </a:endParaRPr>
          </a:p>
          <a:p>
            <a:pPr marL="457200" lvl="0" indent="-342900" algn="l" rtl="0">
              <a:lnSpc>
                <a:spcPct val="115000"/>
              </a:lnSpc>
              <a:spcBef>
                <a:spcPts val="0"/>
              </a:spcBef>
              <a:spcAft>
                <a:spcPts val="0"/>
              </a:spcAft>
              <a:buClr>
                <a:srgbClr val="2E3D49"/>
              </a:buClr>
              <a:buSzPts val="1800"/>
              <a:buFont typeface="Open Sans"/>
              <a:buAutoNum type="arabicPeriod"/>
            </a:pPr>
            <a:r>
              <a:rPr lang="en" sz="1600" dirty="0">
                <a:solidFill>
                  <a:srgbClr val="525C65"/>
                </a:solidFill>
                <a:highlight>
                  <a:srgbClr val="FFFFFF"/>
                </a:highlight>
                <a:latin typeface="Open Sans"/>
                <a:ea typeface="Open Sans"/>
                <a:cs typeface="Open Sans"/>
                <a:sym typeface="Open Sans"/>
              </a:rPr>
              <a:t>Write SQL scripts for the matching rules that you’ve created in Step 6. </a:t>
            </a:r>
            <a:endParaRPr sz="1800" dirty="0">
              <a:solidFill>
                <a:srgbClr val="2E3D49"/>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55"/>
          <p:cNvSpPr txBox="1">
            <a:spLocks noGrp="1"/>
          </p:cNvSpPr>
          <p:nvPr>
            <p:ph type="title"/>
          </p:nvPr>
        </p:nvSpPr>
        <p:spPr>
          <a:xfrm>
            <a:off x="264895" y="403546"/>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Background (cont’d)</a:t>
            </a:r>
            <a:endParaRPr/>
          </a:p>
        </p:txBody>
      </p:sp>
      <p:sp>
        <p:nvSpPr>
          <p:cNvPr id="210" name="Google Shape;210;p55"/>
          <p:cNvSpPr txBox="1"/>
          <p:nvPr/>
        </p:nvSpPr>
        <p:spPr>
          <a:xfrm>
            <a:off x="228600" y="1562100"/>
            <a:ext cx="6876900" cy="2426400"/>
          </a:xfrm>
          <a:prstGeom prst="rect">
            <a:avLst/>
          </a:prstGeom>
          <a:noFill/>
          <a:ln>
            <a:noFill/>
          </a:ln>
        </p:spPr>
        <p:txBody>
          <a:bodyPr spcFirstLastPara="1" wrap="square" lIns="91425" tIns="91425" rIns="91425" bIns="91425" anchor="t" anchorCtr="0">
            <a:noAutofit/>
          </a:bodyPr>
          <a:lstStyle/>
          <a:p>
            <a:pPr marL="457200" lvl="0" indent="-342900" algn="just" rtl="0">
              <a:lnSpc>
                <a:spcPct val="170000"/>
              </a:lnSpc>
              <a:spcBef>
                <a:spcPts val="0"/>
              </a:spcBef>
              <a:spcAft>
                <a:spcPts val="0"/>
              </a:spcAft>
              <a:buClr>
                <a:srgbClr val="525C65"/>
              </a:buClr>
              <a:buSzPts val="1800"/>
              <a:buFont typeface="Open Sans"/>
              <a:buChar char="●"/>
            </a:pPr>
            <a:r>
              <a:rPr lang="en" sz="1800">
                <a:solidFill>
                  <a:srgbClr val="525C65"/>
                </a:solidFill>
                <a:highlight>
                  <a:srgbClr val="FFFFFF"/>
                </a:highlight>
                <a:latin typeface="Open Sans"/>
                <a:ea typeface="Open Sans"/>
                <a:cs typeface="Open Sans"/>
                <a:sym typeface="Open Sans"/>
              </a:rPr>
              <a:t>Below you can see a diagram that will hopefully help you visualize some of SneakerPark's business processes. Keep in mind that it does not capture ALL processes and every nuance, but simply serves as another artifact to use in your project.</a:t>
            </a:r>
            <a:endParaRPr sz="1800">
              <a:solidFill>
                <a:srgbClr val="525C65"/>
              </a:solidFill>
              <a:highlight>
                <a:srgbClr val="FFFFFF"/>
              </a:highlight>
              <a:latin typeface="Open Sans"/>
              <a:ea typeface="Open Sans"/>
              <a:cs typeface="Open Sans"/>
              <a:sym typeface="Open Sans"/>
            </a:endParaRPr>
          </a:p>
        </p:txBody>
      </p:sp>
      <p:pic>
        <p:nvPicPr>
          <p:cNvPr id="211" name="Google Shape;211;p55"/>
          <p:cNvPicPr preferRelativeResize="0"/>
          <p:nvPr/>
        </p:nvPicPr>
        <p:blipFill>
          <a:blip r:embed="rId3">
            <a:alphaModFix/>
          </a:blip>
          <a:stretch>
            <a:fillRect/>
          </a:stretch>
        </p:blipFill>
        <p:spPr>
          <a:xfrm>
            <a:off x="152400" y="4140900"/>
            <a:ext cx="7467599" cy="47086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15"/>
        <p:cNvGrpSpPr/>
        <p:nvPr/>
      </p:nvGrpSpPr>
      <p:grpSpPr>
        <a:xfrm>
          <a:off x="0" y="0"/>
          <a:ext cx="0" cy="0"/>
          <a:chOff x="0" y="0"/>
          <a:chExt cx="0" cy="0"/>
        </a:xfrm>
      </p:grpSpPr>
      <p:sp>
        <p:nvSpPr>
          <p:cNvPr id="216" name="Google Shape;216;p56"/>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17" name="Google Shape;217;p56"/>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18" name="Google Shape;218;p56"/>
          <p:cNvSpPr/>
          <p:nvPr/>
        </p:nvSpPr>
        <p:spPr>
          <a:xfrm>
            <a:off x="911700" y="4003550"/>
            <a:ext cx="5949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1</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Enterprise Data Catalog          Part 1: Enterprise Data Model</a:t>
            </a:r>
            <a:endParaRPr sz="3000">
              <a:solidFill>
                <a:srgbClr val="FFFFFF"/>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57"/>
          <p:cNvSpPr txBox="1"/>
          <p:nvPr/>
        </p:nvSpPr>
        <p:spPr>
          <a:xfrm>
            <a:off x="0" y="-352425"/>
            <a:ext cx="7772400" cy="3977100"/>
          </a:xfrm>
          <a:prstGeom prst="rect">
            <a:avLst/>
          </a:prstGeom>
          <a:noFill/>
          <a:ln>
            <a:noFill/>
          </a:ln>
        </p:spPr>
        <p:txBody>
          <a:bodyPr spcFirstLastPara="1" wrap="square" lIns="91425" tIns="91425" rIns="91425" bIns="91425" anchor="t" anchorCtr="0">
            <a:noAutofit/>
          </a:bodyPr>
          <a:lstStyle/>
          <a:p>
            <a:pPr marL="241300" marR="241300" lvl="0" indent="0" algn="just" rtl="0">
              <a:lnSpc>
                <a:spcPct val="170000"/>
              </a:lnSpc>
              <a:spcBef>
                <a:spcPts val="3800"/>
              </a:spcBef>
              <a:spcAft>
                <a:spcPts val="1100"/>
              </a:spcAft>
              <a:buNone/>
            </a:pPr>
            <a:r>
              <a:rPr lang="en" sz="1600">
                <a:solidFill>
                  <a:srgbClr val="525C65"/>
                </a:solidFill>
                <a:highlight>
                  <a:srgbClr val="FFFFFF"/>
                </a:highlight>
                <a:latin typeface="Open Sans"/>
                <a:ea typeface="Open Sans"/>
                <a:cs typeface="Open Sans"/>
                <a:sym typeface="Open Sans"/>
              </a:rPr>
              <a:t>Create a </a:t>
            </a:r>
            <a:r>
              <a:rPr lang="en" sz="1600" b="1">
                <a:solidFill>
                  <a:srgbClr val="525C65"/>
                </a:solidFill>
                <a:highlight>
                  <a:srgbClr val="FFFFFF"/>
                </a:highlight>
                <a:latin typeface="Open Sans"/>
                <a:ea typeface="Open Sans"/>
                <a:cs typeface="Open Sans"/>
                <a:sym typeface="Open Sans"/>
              </a:rPr>
              <a:t>conceptual</a:t>
            </a:r>
            <a:r>
              <a:rPr lang="en" sz="1600">
                <a:solidFill>
                  <a:srgbClr val="525C65"/>
                </a:solidFill>
                <a:highlight>
                  <a:srgbClr val="FFFFFF"/>
                </a:highlight>
                <a:latin typeface="Open Sans"/>
                <a:ea typeface="Open Sans"/>
                <a:cs typeface="Open Sans"/>
                <a:sym typeface="Open Sans"/>
              </a:rPr>
              <a:t> data model that will provide SneakerPark with a holistic view of its data systems and help you grasp the organization's </a:t>
            </a:r>
            <a:r>
              <a:rPr lang="en" sz="1600" b="1">
                <a:solidFill>
                  <a:srgbClr val="525C65"/>
                </a:solidFill>
                <a:highlight>
                  <a:srgbClr val="FFFFFF"/>
                </a:highlight>
                <a:latin typeface="Open Sans"/>
                <a:ea typeface="Open Sans"/>
                <a:cs typeface="Open Sans"/>
                <a:sym typeface="Open Sans"/>
              </a:rPr>
              <a:t>important entities and relationships</a:t>
            </a:r>
            <a:r>
              <a:rPr lang="en" sz="1600">
                <a:solidFill>
                  <a:srgbClr val="525C65"/>
                </a:solidFill>
                <a:highlight>
                  <a:srgbClr val="FFFFFF"/>
                </a:highlight>
                <a:latin typeface="Open Sans"/>
                <a:ea typeface="Open Sans"/>
                <a:cs typeface="Open Sans"/>
                <a:sym typeface="Open Sans"/>
              </a:rPr>
              <a:t>, which will be instrumental as you move further in the project. You can use Lucidchart or any other diagramming tool of your choice, but please use the Crow’s Foot/IE Notation and please be sure to indicate both cardinality (the type of a relationship such as 1:N or N:N) and optionality (whether the relationship is optional or mandatory).</a:t>
            </a:r>
            <a:endParaRPr sz="1600">
              <a:solidFill>
                <a:srgbClr val="525C65"/>
              </a:solidFill>
              <a:highlight>
                <a:srgbClr val="FFFFFF"/>
              </a:highlight>
              <a:latin typeface="Open Sans"/>
              <a:ea typeface="Open Sans"/>
              <a:cs typeface="Open Sans"/>
              <a:sym typeface="Open Sans"/>
            </a:endParaRPr>
          </a:p>
        </p:txBody>
      </p:sp>
      <p:pic>
        <p:nvPicPr>
          <p:cNvPr id="224" name="Google Shape;224;p57"/>
          <p:cNvPicPr preferRelativeResize="0"/>
          <p:nvPr/>
        </p:nvPicPr>
        <p:blipFill>
          <a:blip r:embed="rId3">
            <a:alphaModFix/>
          </a:blip>
          <a:stretch>
            <a:fillRect/>
          </a:stretch>
        </p:blipFill>
        <p:spPr>
          <a:xfrm>
            <a:off x="1395550" y="4276725"/>
            <a:ext cx="4781550" cy="1504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58"/>
          <p:cNvSpPr txBox="1"/>
          <p:nvPr/>
        </p:nvSpPr>
        <p:spPr>
          <a:xfrm>
            <a:off x="466650" y="467050"/>
            <a:ext cx="6839100" cy="800100"/>
          </a:xfrm>
          <a:prstGeom prst="rect">
            <a:avLst/>
          </a:prstGeom>
          <a:noFill/>
          <a:ln>
            <a:noFill/>
          </a:ln>
        </p:spPr>
        <p:txBody>
          <a:bodyPr spcFirstLastPara="1" wrap="square" lIns="91425" tIns="91425" rIns="91425" bIns="91425" anchor="t" anchorCtr="0">
            <a:noAutofit/>
          </a:bodyPr>
          <a:lstStyle/>
          <a:p>
            <a:pPr marL="0" lvl="0" indent="0" algn="just" rtl="0">
              <a:lnSpc>
                <a:spcPct val="170000"/>
              </a:lnSpc>
              <a:spcBef>
                <a:spcPts val="0"/>
              </a:spcBef>
              <a:spcAft>
                <a:spcPts val="0"/>
              </a:spcAft>
              <a:buNone/>
            </a:pPr>
            <a:r>
              <a:rPr lang="en" sz="1600" b="1">
                <a:solidFill>
                  <a:srgbClr val="525C65"/>
                </a:solidFill>
                <a:highlight>
                  <a:schemeClr val="lt1"/>
                </a:highlight>
                <a:latin typeface="Open Sans"/>
                <a:ea typeface="Open Sans"/>
                <a:cs typeface="Open Sans"/>
                <a:sym typeface="Open Sans"/>
              </a:rPr>
              <a:t>Replace the example below with your own solutions (obviously feel free to take more space):</a:t>
            </a:r>
            <a:endParaRPr sz="1700" b="1">
              <a:solidFill>
                <a:srgbClr val="525C65"/>
              </a:solidFill>
              <a:highlight>
                <a:schemeClr val="lt1"/>
              </a:highlight>
              <a:latin typeface="Open Sans"/>
              <a:ea typeface="Open Sans"/>
              <a:cs typeface="Open Sans"/>
              <a:sym typeface="Open Sans"/>
            </a:endParaRPr>
          </a:p>
          <a:p>
            <a:pPr marL="0" lvl="0" indent="0" algn="just" rtl="0">
              <a:lnSpc>
                <a:spcPct val="170000"/>
              </a:lnSpc>
              <a:spcBef>
                <a:spcPts val="1100"/>
              </a:spcBef>
              <a:spcAft>
                <a:spcPts val="1100"/>
              </a:spcAft>
              <a:buNone/>
            </a:pPr>
            <a:endParaRPr b="1">
              <a:solidFill>
                <a:srgbClr val="525C65"/>
              </a:solidFill>
              <a:highlight>
                <a:schemeClr val="lt1"/>
              </a:highlight>
              <a:latin typeface="Open Sans"/>
              <a:ea typeface="Open Sans"/>
              <a:cs typeface="Open Sans"/>
              <a:sym typeface="Open Sans"/>
            </a:endParaRPr>
          </a:p>
        </p:txBody>
      </p:sp>
      <p:pic>
        <p:nvPicPr>
          <p:cNvPr id="3" name="Picture 2">
            <a:extLst>
              <a:ext uri="{FF2B5EF4-FFF2-40B4-BE49-F238E27FC236}">
                <a16:creationId xmlns:a16="http://schemas.microsoft.com/office/drawing/2014/main" id="{E2894908-B6DE-784F-94C5-C2131E0B5619}"/>
              </a:ext>
            </a:extLst>
          </p:cNvPr>
          <p:cNvPicPr>
            <a:picLocks noChangeAspect="1"/>
          </p:cNvPicPr>
          <p:nvPr/>
        </p:nvPicPr>
        <p:blipFill>
          <a:blip r:embed="rId3"/>
          <a:stretch>
            <a:fillRect/>
          </a:stretch>
        </p:blipFill>
        <p:spPr>
          <a:xfrm>
            <a:off x="0" y="2227250"/>
            <a:ext cx="7772400" cy="56039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34"/>
        <p:cNvGrpSpPr/>
        <p:nvPr/>
      </p:nvGrpSpPr>
      <p:grpSpPr>
        <a:xfrm>
          <a:off x="0" y="0"/>
          <a:ext cx="0" cy="0"/>
          <a:chOff x="0" y="0"/>
          <a:chExt cx="0" cy="0"/>
        </a:xfrm>
      </p:grpSpPr>
      <p:sp>
        <p:nvSpPr>
          <p:cNvPr id="235" name="Google Shape;235;p59"/>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36" name="Google Shape;236;p59"/>
          <p:cNvSpPr/>
          <p:nvPr/>
        </p:nvSpPr>
        <p:spPr>
          <a:xfrm>
            <a:off x="911700" y="4003550"/>
            <a:ext cx="5949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2</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Enterprise Data Catalog          Part 2: Metadata</a:t>
            </a:r>
            <a:endParaRPr sz="3000">
              <a:solidFill>
                <a:srgbClr val="FFFFFF"/>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60"/>
          <p:cNvSpPr txBox="1">
            <a:spLocks noGrp="1"/>
          </p:cNvSpPr>
          <p:nvPr>
            <p:ph type="body" idx="1"/>
          </p:nvPr>
        </p:nvSpPr>
        <p:spPr>
          <a:xfrm>
            <a:off x="264900" y="110600"/>
            <a:ext cx="7366800" cy="1041900"/>
          </a:xfrm>
          <a:prstGeom prst="rect">
            <a:avLst/>
          </a:prstGeom>
        </p:spPr>
        <p:txBody>
          <a:bodyPr spcFirstLastPara="1" wrap="square" lIns="91425" tIns="91425" rIns="91425" bIns="91425" anchor="t" anchorCtr="0">
            <a:noAutofit/>
          </a:bodyPr>
          <a:lstStyle/>
          <a:p>
            <a:pPr marL="241300" marR="241300" lvl="0" indent="0" algn="just" rtl="0">
              <a:lnSpc>
                <a:spcPct val="170000"/>
              </a:lnSpc>
              <a:spcBef>
                <a:spcPts val="3800"/>
              </a:spcBef>
              <a:spcAft>
                <a:spcPts val="0"/>
              </a:spcAft>
              <a:buNone/>
            </a:pPr>
            <a:r>
              <a:rPr lang="en" sz="1600">
                <a:solidFill>
                  <a:srgbClr val="525C65"/>
                </a:solidFill>
                <a:highlight>
                  <a:srgbClr val="FFFFFF"/>
                </a:highlight>
                <a:latin typeface="Open Sans"/>
                <a:ea typeface="Open Sans"/>
                <a:cs typeface="Open Sans"/>
                <a:sym typeface="Open Sans"/>
              </a:rPr>
              <a:t>Create the first version of the Metadata Catalog by documenting the metadata from all systems in the "Data Dictionary" and the “Enterprise Data Catalog” tabs of the provided Sheets template.</a:t>
            </a:r>
            <a:endParaRPr sz="1600">
              <a:solidFill>
                <a:srgbClr val="525C65"/>
              </a:solidFill>
              <a:highlight>
                <a:srgbClr val="FFFFFF"/>
              </a:highlight>
              <a:latin typeface="Open Sans"/>
              <a:ea typeface="Open Sans"/>
              <a:cs typeface="Open Sans"/>
              <a:sym typeface="Open Sans"/>
            </a:endParaRPr>
          </a:p>
          <a:p>
            <a:pPr marL="241300" marR="241300" lvl="0" indent="0" algn="just" rtl="0">
              <a:lnSpc>
                <a:spcPct val="170000"/>
              </a:lnSpc>
              <a:spcBef>
                <a:spcPts val="3800"/>
              </a:spcBef>
              <a:spcAft>
                <a:spcPts val="1100"/>
              </a:spcAft>
              <a:buClr>
                <a:schemeClr val="dk1"/>
              </a:buClr>
              <a:buSzPts val="1100"/>
              <a:buFont typeface="Arial"/>
              <a:buNone/>
            </a:pPr>
            <a:r>
              <a:rPr lang="en" sz="1600">
                <a:solidFill>
                  <a:srgbClr val="525C65"/>
                </a:solidFill>
                <a:highlight>
                  <a:srgbClr val="FFFFFF"/>
                </a:highlight>
                <a:latin typeface="Open Sans"/>
                <a:ea typeface="Open Sans"/>
                <a:cs typeface="Open Sans"/>
                <a:sym typeface="Open Sans"/>
              </a:rPr>
              <a:t>Please note that you are required to fill out </a:t>
            </a:r>
            <a:r>
              <a:rPr lang="en" sz="1600" b="1">
                <a:solidFill>
                  <a:srgbClr val="525C65"/>
                </a:solidFill>
                <a:highlight>
                  <a:srgbClr val="FFFFFF"/>
                </a:highlight>
                <a:latin typeface="Open Sans"/>
                <a:ea typeface="Open Sans"/>
                <a:cs typeface="Open Sans"/>
                <a:sym typeface="Open Sans"/>
              </a:rPr>
              <a:t>all fields</a:t>
            </a:r>
            <a:r>
              <a:rPr lang="en" sz="1600">
                <a:solidFill>
                  <a:srgbClr val="525C65"/>
                </a:solidFill>
                <a:highlight>
                  <a:srgbClr val="FFFFFF"/>
                </a:highlight>
                <a:latin typeface="Open Sans"/>
                <a:ea typeface="Open Sans"/>
                <a:cs typeface="Open Sans"/>
                <a:sym typeface="Open Sans"/>
              </a:rPr>
              <a:t> in </a:t>
            </a:r>
            <a:r>
              <a:rPr lang="en" sz="1600" b="1">
                <a:solidFill>
                  <a:srgbClr val="525C65"/>
                </a:solidFill>
                <a:highlight>
                  <a:srgbClr val="FFFFFF"/>
                </a:highlight>
                <a:latin typeface="Open Sans"/>
                <a:ea typeface="Open Sans"/>
                <a:cs typeface="Open Sans"/>
                <a:sym typeface="Open Sans"/>
              </a:rPr>
              <a:t>both tabs</a:t>
            </a:r>
            <a:r>
              <a:rPr lang="en" sz="1600">
                <a:solidFill>
                  <a:srgbClr val="525C65"/>
                </a:solidFill>
                <a:highlight>
                  <a:srgbClr val="FFFFFF"/>
                </a:highlight>
                <a:latin typeface="Open Sans"/>
                <a:ea typeface="Open Sans"/>
                <a:cs typeface="Open Sans"/>
                <a:sym typeface="Open Sans"/>
              </a:rPr>
              <a:t>.</a:t>
            </a:r>
            <a:endParaRPr sz="1600">
              <a:solidFill>
                <a:srgbClr val="525C6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45"/>
        <p:cNvGrpSpPr/>
        <p:nvPr/>
      </p:nvGrpSpPr>
      <p:grpSpPr>
        <a:xfrm>
          <a:off x="0" y="0"/>
          <a:ext cx="0" cy="0"/>
          <a:chOff x="0" y="0"/>
          <a:chExt cx="0" cy="0"/>
        </a:xfrm>
      </p:grpSpPr>
      <p:sp>
        <p:nvSpPr>
          <p:cNvPr id="246" name="Google Shape;246;p61"/>
          <p:cNvSpPr/>
          <p:nvPr/>
        </p:nvSpPr>
        <p:spPr>
          <a:xfrm>
            <a:off x="1051200" y="4003550"/>
            <a:ext cx="5670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3</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Data Quality</a:t>
            </a:r>
            <a:endParaRPr sz="3000">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Part 1: Profiling and Cleansing</a:t>
            </a:r>
            <a:endParaRPr sz="3000">
              <a:solidFill>
                <a:srgbClr val="FFFFFF"/>
              </a:solidFill>
              <a:latin typeface="Open Sans"/>
              <a:ea typeface="Open Sans"/>
              <a:cs typeface="Open Sans"/>
              <a:sym typeface="Open Sans"/>
            </a:endParaRPr>
          </a:p>
        </p:txBody>
      </p:sp>
      <p:sp>
        <p:nvSpPr>
          <p:cNvPr id="247" name="Google Shape;247;p61"/>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TotalTime>
  <Words>2194</Words>
  <Application>Microsoft Macintosh PowerPoint</Application>
  <PresentationFormat>Custom</PresentationFormat>
  <Paragraphs>166</Paragraphs>
  <Slides>26</Slides>
  <Notes>25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26</vt:i4>
      </vt:variant>
    </vt:vector>
  </HeadingPairs>
  <TitlesOfParts>
    <vt:vector size="35" baseType="lpstr">
      <vt:lpstr>Helvetica Neue</vt:lpstr>
      <vt:lpstr>Arial</vt:lpstr>
      <vt:lpstr>Wingdings</vt:lpstr>
      <vt:lpstr>Open Sans</vt:lpstr>
      <vt:lpstr>Courier New</vt:lpstr>
      <vt:lpstr>Open Sans Light</vt:lpstr>
      <vt:lpstr>Simple Light</vt:lpstr>
      <vt:lpstr>Simple Light</vt:lpstr>
      <vt:lpstr>White</vt:lpstr>
      <vt:lpstr>Data Governance @ SneakerPark </vt:lpstr>
      <vt:lpstr>Background</vt:lpstr>
      <vt:lpstr>Background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Template</dc:title>
  <cp:lastModifiedBy>Elie Kawerk</cp:lastModifiedBy>
  <cp:revision>7</cp:revision>
  <dcterms:modified xsi:type="dcterms:W3CDTF">2021-08-25T04:03:38Z</dcterms:modified>
</cp:coreProperties>
</file>